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57" r:id="rId5"/>
    <p:sldId id="259" r:id="rId6"/>
    <p:sldId id="258" r:id="rId7"/>
    <p:sldId id="271" r:id="rId8"/>
    <p:sldId id="264" r:id="rId9"/>
    <p:sldId id="261" r:id="rId10"/>
    <p:sldId id="262" r:id="rId11"/>
    <p:sldId id="266" r:id="rId12"/>
    <p:sldId id="263" r:id="rId13"/>
    <p:sldId id="270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6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>
        <p:scale>
          <a:sx n="80" d="100"/>
          <a:sy n="80" d="100"/>
        </p:scale>
        <p:origin x="-7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a\Pulpit\praca%20licencjacka\dane%20statystyczn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ja\Pulpit\praca%20licencjacka\statystyka\wielkopolska\statystyka%20wielkopolsk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tyna\Pulpit\wielko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24.9</c:v>
                </c:pt>
                <c:pt idx="1">
                  <c:v>23.7</c:v>
                </c:pt>
                <c:pt idx="2">
                  <c:v>17.100000000000001</c:v>
                </c:pt>
                <c:pt idx="3">
                  <c:v>14.4</c:v>
                </c:pt>
                <c:pt idx="4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15.9</c:v>
                </c:pt>
                <c:pt idx="1">
                  <c:v>15.5</c:v>
                </c:pt>
                <c:pt idx="2">
                  <c:v>13</c:v>
                </c:pt>
                <c:pt idx="3">
                  <c:v>10.5</c:v>
                </c:pt>
                <c:pt idx="4">
                  <c:v>9.6999999999999993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25-49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</c:v>
                </c:pt>
                <c:pt idx="1">
                  <c:v>32.700000000000003</c:v>
                </c:pt>
                <c:pt idx="2">
                  <c:v>36.9</c:v>
                </c:pt>
                <c:pt idx="3">
                  <c:v>31.1</c:v>
                </c:pt>
                <c:pt idx="4">
                  <c:v>28.2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15.2</c:v>
                </c:pt>
                <c:pt idx="1">
                  <c:v>15.4</c:v>
                </c:pt>
                <c:pt idx="2">
                  <c:v>17.2</c:v>
                </c:pt>
                <c:pt idx="3">
                  <c:v>21.3</c:v>
                </c:pt>
                <c:pt idx="4">
                  <c:v>18.5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7.9</c:v>
                </c:pt>
                <c:pt idx="1">
                  <c:v>10.7</c:v>
                </c:pt>
                <c:pt idx="2">
                  <c:v>12.3</c:v>
                </c:pt>
                <c:pt idx="3">
                  <c:v>16.2</c:v>
                </c:pt>
                <c:pt idx="4">
                  <c:v>18.5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&gt;80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19850682549575E-3"/>
                  <c:y val="-2.851432863724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119850682549575E-3"/>
                  <c:y val="-3.168258737471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359552047649353E-3"/>
                  <c:y val="-3.801910484965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1950</c:v>
                </c:pt>
                <c:pt idx="1">
                  <c:v>1975</c:v>
                </c:pt>
                <c:pt idx="2">
                  <c:v>2000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3.4</c:v>
                </c:pt>
                <c:pt idx="3">
                  <c:v>6.5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605248"/>
        <c:axId val="91607040"/>
      </c:barChart>
      <c:catAx>
        <c:axId val="916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91607040"/>
        <c:crosses val="autoZero"/>
        <c:auto val="1"/>
        <c:lblAlgn val="ctr"/>
        <c:lblOffset val="100"/>
        <c:noMultiLvlLbl val="0"/>
      </c:catAx>
      <c:valAx>
        <c:axId val="916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0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60671227556654"/>
          <c:y val="0.32495757152718302"/>
          <c:w val="8.5273466143380994E-2"/>
          <c:h val="0.40711326475092624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63112099287194E-2"/>
          <c:y val="0.1448179223498702"/>
          <c:w val="0.76262258738928135"/>
          <c:h val="0.68312131985334967"/>
        </c:manualLayout>
      </c:layout>
      <c:bar3DChart>
        <c:barDir val="col"/>
        <c:grouping val="clustered"/>
        <c:varyColors val="0"/>
        <c:ser>
          <c:idx val="0"/>
          <c:order val="0"/>
          <c:tx>
            <c:v>55+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'Dane wg podgr. cech'!$R$86:$R$90</c:f>
              <c:numCache>
                <c:formatCode>General</c:formatCode>
                <c:ptCount val="5"/>
                <c:pt idx="0">
                  <c:v>2009</c:v>
                </c:pt>
                <c:pt idx="1">
                  <c:v>2007</c:v>
                </c:pt>
                <c:pt idx="2">
                  <c:v>2005</c:v>
                </c:pt>
                <c:pt idx="3">
                  <c:v>2003</c:v>
                </c:pt>
                <c:pt idx="4">
                  <c:v>2001</c:v>
                </c:pt>
              </c:numCache>
            </c:numRef>
          </c:cat>
          <c:val>
            <c:numRef>
              <c:f>'Dane wg podgr. cech'!$S$86:$S$90</c:f>
              <c:numCache>
                <c:formatCode>0.0</c:formatCode>
                <c:ptCount val="5"/>
                <c:pt idx="0">
                  <c:v>26.438014717885693</c:v>
                </c:pt>
                <c:pt idx="1">
                  <c:v>25.111748743776865</c:v>
                </c:pt>
                <c:pt idx="2">
                  <c:v>23.699768326476633</c:v>
                </c:pt>
                <c:pt idx="3">
                  <c:v>22.424974224029111</c:v>
                </c:pt>
                <c:pt idx="4">
                  <c:v>21.334211002573927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823232"/>
        <c:axId val="143824768"/>
        <c:axId val="0"/>
      </c:bar3DChart>
      <c:dateAx>
        <c:axId val="143823232"/>
        <c:scaling>
          <c:orientation val="minMax"/>
        </c:scaling>
        <c:delete val="0"/>
        <c:axPos val="b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3824768"/>
        <c:crosses val="autoZero"/>
        <c:auto val="0"/>
        <c:lblOffset val="100"/>
        <c:baseTimeUnit val="days"/>
        <c:majorUnit val="2"/>
        <c:majorTimeUnit val="days"/>
      </c:dateAx>
      <c:valAx>
        <c:axId val="14382476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382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06481098059983"/>
          <c:y val="0.45594894218102749"/>
          <c:w val="0.14052176020846169"/>
          <c:h val="0.10825860618661441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63112099287139E-2"/>
          <c:y val="0.1448179223498702"/>
          <c:w val="0.64627559519829281"/>
          <c:h val="0.71863976019391063"/>
        </c:manualLayout>
      </c:layout>
      <c:bar3DChart>
        <c:barDir val="col"/>
        <c:grouping val="clustered"/>
        <c:varyColors val="0"/>
        <c:ser>
          <c:idx val="0"/>
          <c:order val="0"/>
          <c:tx>
            <c:v>55+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'[1]Dane wg podgr. cech'!$M$86:$M$90</c:f>
              <c:numCache>
                <c:formatCode>General</c:formatCode>
                <c:ptCount val="5"/>
                <c:pt idx="0">
                  <c:v>2009</c:v>
                </c:pt>
                <c:pt idx="1">
                  <c:v>2007</c:v>
                </c:pt>
                <c:pt idx="2">
                  <c:v>2005</c:v>
                </c:pt>
                <c:pt idx="3">
                  <c:v>2003</c:v>
                </c:pt>
                <c:pt idx="4">
                  <c:v>2001</c:v>
                </c:pt>
              </c:numCache>
            </c:numRef>
          </c:cat>
          <c:val>
            <c:numRef>
              <c:f>ogólnie!$B$68:$B$72</c:f>
              <c:numCache>
                <c:formatCode>0.0</c:formatCode>
                <c:ptCount val="5"/>
                <c:pt idx="0">
                  <c:v>24.781642123991489</c:v>
                </c:pt>
                <c:pt idx="1">
                  <c:v>23.540117429541386</c:v>
                </c:pt>
                <c:pt idx="2">
                  <c:v>22.218990118956231</c:v>
                </c:pt>
                <c:pt idx="3">
                  <c:v>20.922387714989469</c:v>
                </c:pt>
                <c:pt idx="4">
                  <c:v>19.706086101604061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395264"/>
        <c:axId val="144397056"/>
        <c:axId val="0"/>
      </c:bar3DChart>
      <c:dateAx>
        <c:axId val="144395264"/>
        <c:scaling>
          <c:orientation val="minMax"/>
        </c:scaling>
        <c:delete val="0"/>
        <c:axPos val="b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44397056"/>
        <c:crosses val="autoZero"/>
        <c:auto val="0"/>
        <c:lblOffset val="100"/>
        <c:baseTimeUnit val="days"/>
        <c:majorUnit val="2"/>
        <c:majorTimeUnit val="days"/>
      </c:dateAx>
      <c:valAx>
        <c:axId val="14439705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439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3996150726391"/>
          <c:y val="0.48542683301689138"/>
          <c:w val="0.21125011265812113"/>
          <c:h val="0.10116146486845556"/>
        </c:manualLayout>
      </c:layout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4299024246419"/>
          <c:y val="5.1966051391115445E-2"/>
          <c:w val="0.87225699912510934"/>
          <c:h val="0.7667362933799978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22,</a:t>
                    </a:r>
                    <a:r>
                      <a:rPr lang="pl-PL" sz="1400" smtClean="0"/>
                      <a:t>7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16,</a:t>
                    </a:r>
                    <a:r>
                      <a:rPr lang="pl-PL" sz="1400" smtClean="0"/>
                      <a:t>7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15,5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19,9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25,1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Arkusz2!$B$11:$B$15</c:f>
              <c:strCache>
                <c:ptCount val="5"/>
                <c:pt idx="0">
                  <c:v>0-19</c:v>
                </c:pt>
                <c:pt idx="1">
                  <c:v>20-29</c:v>
                </c:pt>
                <c:pt idx="2">
                  <c:v>30-39</c:v>
                </c:pt>
                <c:pt idx="3">
                  <c:v>40-55</c:v>
                </c:pt>
                <c:pt idx="4">
                  <c:v>55+</c:v>
                </c:pt>
              </c:strCache>
            </c:strRef>
          </c:cat>
          <c:val>
            <c:numRef>
              <c:f>Arkusz2!$C$11:$C$15</c:f>
              <c:numCache>
                <c:formatCode>General</c:formatCode>
                <c:ptCount val="5"/>
                <c:pt idx="0">
                  <c:v>22.772228218447449</c:v>
                </c:pt>
                <c:pt idx="1">
                  <c:v>16.658470469526431</c:v>
                </c:pt>
                <c:pt idx="2">
                  <c:v>15.549391728919201</c:v>
                </c:pt>
                <c:pt idx="3">
                  <c:v>19.916554023873925</c:v>
                </c:pt>
                <c:pt idx="4">
                  <c:v>25.10335555923303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23168"/>
        <c:axId val="144433152"/>
        <c:axId val="0"/>
      </c:bar3DChart>
      <c:catAx>
        <c:axId val="14442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4433152"/>
        <c:crosses val="autoZero"/>
        <c:auto val="1"/>
        <c:lblAlgn val="ctr"/>
        <c:lblOffset val="100"/>
        <c:noMultiLvlLbl val="0"/>
      </c:catAx>
      <c:valAx>
        <c:axId val="14443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442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16889994383566E-2"/>
          <c:y val="2.9954802991158335E-2"/>
          <c:w val="0.70128284242950922"/>
          <c:h val="0.6832455757769516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Arkusz1!$C$1</c:f>
              <c:strCache>
                <c:ptCount val="1"/>
                <c:pt idx="0">
                  <c:v>wielkopolskie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69381899297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408145697892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57134659016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Employed </c:v>
                </c:pt>
                <c:pt idx="1">
                  <c:v>Unemployed </c:v>
                </c:pt>
                <c:pt idx="2">
                  <c:v>Pensioners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18.8</c:v>
                </c:pt>
                <c:pt idx="1">
                  <c:v>1.1000000000000001</c:v>
                </c:pt>
                <c:pt idx="2">
                  <c:v>80.099999999999994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155072"/>
        <c:axId val="89156608"/>
        <c:axId val="0"/>
      </c:bar3DChart>
      <c:catAx>
        <c:axId val="8915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89156608"/>
        <c:crosses val="autoZero"/>
        <c:auto val="1"/>
        <c:lblAlgn val="ctr"/>
        <c:lblOffset val="100"/>
        <c:noMultiLvlLbl val="0"/>
      </c:catAx>
      <c:valAx>
        <c:axId val="8915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15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cat>
            <c:numRef>
              <c:f>Sheet1!$A$3:$A$11</c:f>
              <c:numCache>
                <c:formatCode>General</c:formatCode>
                <c:ptCount val="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</c:numCache>
            </c:numRef>
          </c:cat>
          <c:val>
            <c:numRef>
              <c:f>Sheet1!$B$3:$B$11</c:f>
              <c:numCache>
                <c:formatCode>General</c:formatCode>
                <c:ptCount val="9"/>
                <c:pt idx="0">
                  <c:v>33.200000000000003</c:v>
                </c:pt>
                <c:pt idx="1">
                  <c:v>33.300000000000004</c:v>
                </c:pt>
                <c:pt idx="2">
                  <c:v>32.700000000000003</c:v>
                </c:pt>
                <c:pt idx="3">
                  <c:v>31</c:v>
                </c:pt>
                <c:pt idx="4">
                  <c:v>29.3</c:v>
                </c:pt>
                <c:pt idx="5">
                  <c:v>29.9</c:v>
                </c:pt>
                <c:pt idx="6">
                  <c:v>30.4</c:v>
                </c:pt>
                <c:pt idx="7">
                  <c:v>29.6</c:v>
                </c:pt>
                <c:pt idx="8">
                  <c:v>29.5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44464128"/>
        <c:axId val="144494976"/>
      </c:lineChart>
      <c:catAx>
        <c:axId val="1444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4494976"/>
        <c:crosses val="autoZero"/>
        <c:auto val="1"/>
        <c:lblAlgn val="ctr"/>
        <c:lblOffset val="100"/>
        <c:noMultiLvlLbl val="0"/>
      </c:catAx>
      <c:valAx>
        <c:axId val="14449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4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0.83622</cdr:x>
      <cdr:y>0.86667</cdr:y>
    </cdr:from>
    <cdr:to>
      <cdr:x>0.99986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39758" y="1872208"/>
          <a:ext cx="53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err="1" smtClean="0"/>
            <a:t>year</a:t>
          </a:r>
          <a:endParaRPr lang="pl-PL" sz="1400" dirty="0"/>
        </a:p>
      </cdr:txBody>
    </cdr:sp>
  </cdr:relSizeAnchor>
  <cdr:relSizeAnchor xmlns:cdr="http://schemas.openxmlformats.org/drawingml/2006/chartDrawing">
    <cdr:from>
      <cdr:x>0.02964</cdr:x>
      <cdr:y>0.09563</cdr:y>
    </cdr:from>
    <cdr:to>
      <cdr:x>0.078</cdr:x>
      <cdr:y>0.17486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80975" y="333375"/>
          <a:ext cx="2952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0.81159</cdr:x>
      <cdr:y>0.80573</cdr:y>
    </cdr:from>
    <cdr:to>
      <cdr:x>0.9988</cdr:x>
      <cdr:y>0.92595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91538" y="1566514"/>
          <a:ext cx="643929" cy="233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err="1" smtClean="0"/>
            <a:t>year</a:t>
          </a:r>
          <a:endParaRPr lang="pl-PL" sz="1400" dirty="0"/>
        </a:p>
      </cdr:txBody>
    </cdr:sp>
  </cdr:relSizeAnchor>
  <cdr:relSizeAnchor xmlns:cdr="http://schemas.openxmlformats.org/drawingml/2006/chartDrawing">
    <cdr:from>
      <cdr:x>0.02964</cdr:x>
      <cdr:y>0.09563</cdr:y>
    </cdr:from>
    <cdr:to>
      <cdr:x>0.078</cdr:x>
      <cdr:y>0.17486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80975" y="333375"/>
          <a:ext cx="2952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150B-016D-4332-BFC1-ADA80EA7C72D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D936-C54B-4A91-9246-0532D0D0E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2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D936-C54B-4A91-9246-0532D0D0E7B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19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Według specjalistów z firmy Tetra Pak w 2050 roku ponad 1/3 polskiego społeczeństwa będą stanowiły osoby w wieku powyżej 60 lat. Takie zmiany będą wymuszać na marketingowcach i prezesach mleczarni już nie tylko kreację i akceptację koncepcji produktów dla dzieci lub ludzi młodych, ale także (a może zwłaszcza?) dla seniorów. Równoległym zjawiskiem powinna być stopniowa poprawa ich sytuacji materialnej.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D936-C54B-4A91-9246-0532D0D0E7B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47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9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38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22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1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7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56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97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7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5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33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9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96C5-9E87-4A89-B53A-F80D0367EC73}" type="datetimeFigureOut">
              <a:rPr lang="pl-PL" smtClean="0"/>
              <a:t>2011-10-20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3D01-8391-4653-967C-9071AF21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3.xml"/><Relationship Id="rId7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-10373"/>
            <a:ext cx="3710908" cy="68683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1" y="1628800"/>
            <a:ext cx="5112567" cy="1557846"/>
          </a:xfrm>
        </p:spPr>
        <p:txBody>
          <a:bodyPr>
            <a:normAutofit/>
          </a:bodyPr>
          <a:lstStyle/>
          <a:p>
            <a:r>
              <a:rPr lang="pl-PL" sz="2400" b="1" dirty="0"/>
              <a:t>„Potrzeby żywieniowe społeczeństwa 55+ w aspekcie żywności dostępnej </a:t>
            </a:r>
            <a:br>
              <a:rPr lang="pl-PL" sz="2400" b="1" dirty="0"/>
            </a:br>
            <a:r>
              <a:rPr lang="pl-PL" sz="2400" b="1" dirty="0"/>
              <a:t>na rynku adresowanej do tej grupy - projekt BIO LIFE”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181" y="4005064"/>
            <a:ext cx="4424536" cy="1273696"/>
          </a:xfrm>
        </p:spPr>
        <p:txBody>
          <a:bodyPr>
            <a:normAutofit/>
          </a:bodyPr>
          <a:lstStyle/>
          <a:p>
            <a:pPr algn="r"/>
            <a:r>
              <a:rPr lang="pl-PL" sz="2000" dirty="0"/>
              <a:t>m</a:t>
            </a:r>
            <a:r>
              <a:rPr lang="pl-PL" sz="2000" dirty="0" smtClean="0"/>
              <a:t>gr inż. Małgorzata Fejfer</a:t>
            </a:r>
          </a:p>
          <a:p>
            <a:pPr algn="r"/>
            <a:r>
              <a:rPr lang="pl-PL" sz="2000" dirty="0"/>
              <a:t>o</a:t>
            </a:r>
            <a:r>
              <a:rPr lang="pl-PL" sz="2000" dirty="0" smtClean="0"/>
              <a:t>piekun naukowy: prof.dr hab. Jan Jeszka</a:t>
            </a:r>
            <a:endParaRPr lang="pl-PL" sz="2000" dirty="0"/>
          </a:p>
        </p:txBody>
      </p:sp>
      <p:pic>
        <p:nvPicPr>
          <p:cNvPr id="5" name="Image 0" descr="Cre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1" y="188639"/>
            <a:ext cx="1512168" cy="5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051" y="188639"/>
            <a:ext cx="1506529" cy="59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15639"/>
            <a:ext cx="2032000" cy="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0"/>
          <a:stretch/>
        </p:blipFill>
        <p:spPr bwMode="auto">
          <a:xfrm>
            <a:off x="3839790" y="5992371"/>
            <a:ext cx="1849199" cy="8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98490" y="5661248"/>
            <a:ext cx="74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Według ekspetyz rynek dla seniorów będzie stanowił &gt;3/5 żywności na rynku</a:t>
            </a:r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78488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Zmiany wydatków seniorów na konsumpcję wg sektorów w latach 2005 - 2015</a:t>
            </a:r>
            <a:endParaRPr lang="pl-PL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362" y="1606036"/>
            <a:ext cx="6346447" cy="3572146"/>
            <a:chOff x="1186362" y="1412777"/>
            <a:chExt cx="6346447" cy="357214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"/>
            <a:stretch/>
          </p:blipFill>
          <p:spPr bwMode="auto">
            <a:xfrm>
              <a:off x="1186362" y="1412777"/>
              <a:ext cx="6346447" cy="3572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93535" y="1412777"/>
              <a:ext cx="5026737" cy="144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416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196752"/>
            <a:ext cx="3168352" cy="720080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Struktora wiekowa populacji Wielkopolski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2057135"/>
              </p:ext>
            </p:extLst>
          </p:nvPr>
        </p:nvGraphicFramePr>
        <p:xfrm>
          <a:off x="4576046" y="4207216"/>
          <a:ext cx="361014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6046" y="4005064"/>
            <a:ext cx="394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Populacja +55 na tle całej populacji Polski</a:t>
            </a:r>
            <a:endParaRPr lang="pl-PL" sz="1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7504" y="4005064"/>
            <a:ext cx="4680520" cy="2321918"/>
            <a:chOff x="97108" y="4203426"/>
            <a:chExt cx="4680520" cy="2321918"/>
          </a:xfrm>
        </p:grpSpPr>
        <p:sp>
          <p:nvSpPr>
            <p:cNvPr id="8" name="TextBox 7"/>
            <p:cNvSpPr txBox="1"/>
            <p:nvPr/>
          </p:nvSpPr>
          <p:spPr>
            <a:xfrm>
              <a:off x="97108" y="4203426"/>
              <a:ext cx="4680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Populacja +55 na tle całej populacji Wielkopolski</a:t>
              </a:r>
              <a:endParaRPr lang="pl-PL" sz="1600" b="1" dirty="0"/>
            </a:p>
          </p:txBody>
        </p:sp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372621039"/>
                </p:ext>
              </p:extLst>
            </p:nvPr>
          </p:nvGraphicFramePr>
          <p:xfrm>
            <a:off x="689946" y="4581128"/>
            <a:ext cx="3439610" cy="1944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275405" y="138926"/>
            <a:ext cx="6672719" cy="629758"/>
            <a:chOff x="275405" y="170146"/>
            <a:chExt cx="6672719" cy="629758"/>
          </a:xfrm>
        </p:grpSpPr>
        <p:pic>
          <p:nvPicPr>
            <p:cNvPr id="11" name="Image 0" descr="Crea2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4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1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707904" y="1171315"/>
            <a:ext cx="4231966" cy="2469516"/>
            <a:chOff x="4551484" y="1196752"/>
            <a:chExt cx="4231966" cy="2469516"/>
          </a:xfrm>
        </p:grpSpPr>
        <p:graphicFrame>
          <p:nvGraphicFramePr>
            <p:cNvPr id="5" name="Wykres 8"/>
            <p:cNvGraphicFramePr/>
            <p:nvPr>
              <p:extLst>
                <p:ext uri="{D42A27DB-BD31-4B8C-83A1-F6EECF244321}">
                  <p14:modId xmlns:p14="http://schemas.microsoft.com/office/powerpoint/2010/main" val="2773017537"/>
                </p:ext>
              </p:extLst>
            </p:nvPr>
          </p:nvGraphicFramePr>
          <p:xfrm>
            <a:off x="4788024" y="1484784"/>
            <a:ext cx="2736304" cy="2181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551484" y="1196752"/>
              <a:ext cx="4231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Struktura wiekowa populacji Wielkopolski</a:t>
              </a:r>
              <a:endParaRPr lang="pl-PL" sz="16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31832" y="655118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GUS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90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6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89742" y="1412776"/>
            <a:ext cx="6548666" cy="4343688"/>
            <a:chOff x="539551" y="332656"/>
            <a:chExt cx="7756183" cy="5711055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340247768"/>
                </p:ext>
              </p:extLst>
            </p:nvPr>
          </p:nvGraphicFramePr>
          <p:xfrm>
            <a:off x="3841654" y="1563440"/>
            <a:ext cx="4454080" cy="4480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539551" y="4959169"/>
              <a:ext cx="3015154" cy="6879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/>
              <a:r>
                <a:rPr lang="pl-PL" sz="1400" dirty="0" smtClean="0"/>
                <a:t>Średnia miesięczna emerytura: 1614,7 zł (ok. </a:t>
              </a:r>
              <a:r>
                <a:rPr lang="pl-PL" sz="1400" dirty="0" smtClean="0"/>
                <a:t>400€)</a:t>
              </a:r>
              <a:endParaRPr lang="pl-PL" sz="1400" dirty="0" smtClean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539552" y="332656"/>
              <a:ext cx="7739506" cy="757406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lIns="45720" rIns="4572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pl-PL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Struktura zatrudnienia populacji</a:t>
              </a:r>
              <a:r>
                <a:rPr kumimoji="0" lang="pl-PL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+55 Wielkopolski</a:t>
              </a:r>
              <a:endPara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4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452" y="980728"/>
            <a:ext cx="3168352" cy="576064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 smtClean="0"/>
              <a:t>Plan badań</a:t>
            </a:r>
            <a:endParaRPr lang="pl-PL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439294" y="1964991"/>
            <a:ext cx="2932905" cy="459668"/>
            <a:chOff x="4427984" y="1889212"/>
            <a:chExt cx="2088232" cy="612068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427984" y="2233484"/>
              <a:ext cx="318674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20065" y="1889212"/>
              <a:ext cx="1696151" cy="6120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Przegląd literatury oraz danych statystycznych</a:t>
              </a:r>
              <a:endParaRPr lang="pl-PL" sz="1200" dirty="0"/>
            </a:p>
          </p:txBody>
        </p:sp>
      </p:grpSp>
      <p:sp>
        <p:nvSpPr>
          <p:cNvPr id="18" name="Pentagon 17"/>
          <p:cNvSpPr/>
          <p:nvPr/>
        </p:nvSpPr>
        <p:spPr>
          <a:xfrm>
            <a:off x="540726" y="1997224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/>
              <a:t>Charakterystyka populacji +55 w każdym  </a:t>
            </a:r>
            <a:r>
              <a:rPr lang="pl-PL" sz="1200" dirty="0" smtClean="0"/>
              <a:t>z 6 regionów uczestniczących w  projekcie</a:t>
            </a:r>
            <a:endParaRPr lang="pl-PL" sz="1200" dirty="0"/>
          </a:p>
        </p:txBody>
      </p:sp>
      <p:sp>
        <p:nvSpPr>
          <p:cNvPr id="19" name="Pentagon 18"/>
          <p:cNvSpPr/>
          <p:nvPr/>
        </p:nvSpPr>
        <p:spPr>
          <a:xfrm>
            <a:off x="536946" y="2564904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/>
              <a:t>Przegląd rynku pod kątem akcji organizowanych dla osób starszych</a:t>
            </a:r>
          </a:p>
        </p:txBody>
      </p:sp>
      <p:sp>
        <p:nvSpPr>
          <p:cNvPr id="20" name="Pentagon 19"/>
          <p:cNvSpPr/>
          <p:nvPr/>
        </p:nvSpPr>
        <p:spPr>
          <a:xfrm>
            <a:off x="536190" y="3140968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 smtClean="0"/>
              <a:t>Przegląd asortymentu produktów spożywczych dostępnych na rynku polskim</a:t>
            </a:r>
            <a:endParaRPr lang="pl-PL" sz="1200" dirty="0"/>
          </a:p>
        </p:txBody>
      </p:sp>
      <p:sp>
        <p:nvSpPr>
          <p:cNvPr id="21" name="Pentagon 20"/>
          <p:cNvSpPr/>
          <p:nvPr/>
        </p:nvSpPr>
        <p:spPr>
          <a:xfrm>
            <a:off x="524223" y="4287324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/>
              <a:t>Zebranie informacji na temat regulacji prawnych dotyczących żywności dla osób starszych</a:t>
            </a:r>
          </a:p>
        </p:txBody>
      </p:sp>
      <p:sp>
        <p:nvSpPr>
          <p:cNvPr id="22" name="Pentagon 21"/>
          <p:cNvSpPr/>
          <p:nvPr/>
        </p:nvSpPr>
        <p:spPr>
          <a:xfrm>
            <a:off x="524223" y="4853492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dirty="0"/>
              <a:t>Przygotowaniei zaleceń żywieniowych dla osób starszych</a:t>
            </a:r>
          </a:p>
        </p:txBody>
      </p:sp>
      <p:sp>
        <p:nvSpPr>
          <p:cNvPr id="24" name="Pentagon 23"/>
          <p:cNvSpPr/>
          <p:nvPr/>
        </p:nvSpPr>
        <p:spPr>
          <a:xfrm>
            <a:off x="524223" y="5442517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dirty="0" smtClean="0"/>
              <a:t>Ocena zwyczajów oraz oczekiwań żywieniowych osób starszych</a:t>
            </a:r>
            <a:endParaRPr lang="pl-PL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65403" y="5474636"/>
            <a:ext cx="3246966" cy="382860"/>
            <a:chOff x="3932312" y="5262439"/>
            <a:chExt cx="2016224" cy="382860"/>
          </a:xfrm>
        </p:grpSpPr>
        <p:sp>
          <p:nvSpPr>
            <p:cNvPr id="25" name="Rectangle 24"/>
            <p:cNvSpPr/>
            <p:nvPr/>
          </p:nvSpPr>
          <p:spPr>
            <a:xfrm>
              <a:off x="4364360" y="5262439"/>
              <a:ext cx="1584176" cy="3828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Międzynarodowy kwestionariusz żywieniowy</a:t>
              </a:r>
              <a:endParaRPr lang="pl-PL" sz="1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932312" y="5453869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entagon 30"/>
          <p:cNvSpPr/>
          <p:nvPr/>
        </p:nvSpPr>
        <p:spPr>
          <a:xfrm>
            <a:off x="536190" y="6033118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dirty="0" smtClean="0"/>
              <a:t>Nawiązanie współpracy z firmami spożywczymi zainteresowanymi wynikami  projektu</a:t>
            </a:r>
            <a:endParaRPr lang="pl-PL" sz="1200" dirty="0"/>
          </a:p>
        </p:txBody>
      </p:sp>
      <p:sp>
        <p:nvSpPr>
          <p:cNvPr id="32" name="Pentagon 31"/>
          <p:cNvSpPr/>
          <p:nvPr/>
        </p:nvSpPr>
        <p:spPr>
          <a:xfrm>
            <a:off x="517371" y="3706406"/>
            <a:ext cx="295232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/>
              <a:t>Analiza </a:t>
            </a:r>
            <a:r>
              <a:rPr lang="pl-PL" sz="1200" dirty="0" smtClean="0"/>
              <a:t>przemysłu spożywczego </a:t>
            </a:r>
            <a:r>
              <a:rPr lang="pl-PL" sz="1200" dirty="0"/>
              <a:t>w Wielkopolsce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21979" y="3140968"/>
            <a:ext cx="5253099" cy="504056"/>
            <a:chOff x="4427984" y="1997224"/>
            <a:chExt cx="2088232" cy="504056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427984" y="2233484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932040" y="1997224"/>
              <a:ext cx="1584176" cy="5040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„Żywność funkcjonalna i specjalnego przeznaczenia żywieniowego. Czy istnieje rynek dla społeczeństwa +55?”</a:t>
              </a:r>
              <a:endParaRPr lang="pl-PL" sz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8518" y="2564904"/>
            <a:ext cx="2883686" cy="398456"/>
            <a:chOff x="4368727" y="1973489"/>
            <a:chExt cx="2147489" cy="527791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37" name="Straight Arrow Connector 36"/>
            <p:cNvCxnSpPr/>
            <p:nvPr/>
          </p:nvCxnSpPr>
          <p:spPr>
            <a:xfrm>
              <a:off x="4368727" y="2307323"/>
              <a:ext cx="237399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742162" y="1973489"/>
              <a:ext cx="1774054" cy="5277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Przygotowanie zestawienia</a:t>
              </a:r>
              <a:endParaRPr lang="pl-PL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2694" y="2154146"/>
            <a:ext cx="288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</a:t>
            </a:r>
          </a:p>
          <a:p>
            <a:endParaRPr lang="pl-PL" dirty="0"/>
          </a:p>
          <a:p>
            <a:r>
              <a:rPr lang="pl-PL" dirty="0" smtClean="0"/>
              <a:t>2</a:t>
            </a:r>
          </a:p>
          <a:p>
            <a:endParaRPr lang="pl-PL" dirty="0"/>
          </a:p>
          <a:p>
            <a:r>
              <a:rPr lang="pl-PL" dirty="0" smtClean="0"/>
              <a:t>3</a:t>
            </a:r>
          </a:p>
          <a:p>
            <a:endParaRPr lang="pl-PL" dirty="0"/>
          </a:p>
          <a:p>
            <a:r>
              <a:rPr lang="pl-PL" dirty="0" smtClean="0"/>
              <a:t>4</a:t>
            </a:r>
          </a:p>
          <a:p>
            <a:endParaRPr lang="pl-PL" dirty="0"/>
          </a:p>
          <a:p>
            <a:r>
              <a:rPr lang="pl-PL" dirty="0" smtClean="0"/>
              <a:t>5</a:t>
            </a:r>
          </a:p>
          <a:p>
            <a:endParaRPr lang="pl-PL" dirty="0"/>
          </a:p>
          <a:p>
            <a:r>
              <a:rPr lang="pl-PL" dirty="0" smtClean="0"/>
              <a:t>6</a:t>
            </a:r>
          </a:p>
          <a:p>
            <a:endParaRPr lang="pl-PL" dirty="0"/>
          </a:p>
          <a:p>
            <a:r>
              <a:rPr lang="pl-PL" dirty="0" smtClean="0"/>
              <a:t>7</a:t>
            </a:r>
          </a:p>
          <a:p>
            <a:endParaRPr lang="pl-PL" dirty="0"/>
          </a:p>
          <a:p>
            <a:r>
              <a:rPr lang="pl-PL" dirty="0" smtClean="0"/>
              <a:t>8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04248" y="1962959"/>
            <a:ext cx="1800200" cy="368424"/>
          </a:xfrm>
          <a:prstGeom prst="wedgeRoundRectCallout">
            <a:avLst>
              <a:gd name="adj1" fmla="val -74884"/>
              <a:gd name="adj2" fmla="val -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Dane </a:t>
            </a:r>
            <a:r>
              <a:rPr lang="pl-PL" sz="1000" dirty="0"/>
              <a:t>zaprezentowane na spotkaniu roboczym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248" y="4791380"/>
            <a:ext cx="223224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b="1" dirty="0" smtClean="0"/>
              <a:t>Spotkania/ warsztaty robocze: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01.2011 – kick –off </a:t>
            </a:r>
            <a:r>
              <a:rPr lang="pl-PL" sz="1200" dirty="0" err="1" smtClean="0"/>
              <a:t>meeting</a:t>
            </a:r>
            <a:r>
              <a:rPr lang="pl-PL" sz="1200" dirty="0" smtClean="0"/>
              <a:t>: Metz (Francja)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05.2011 – </a:t>
            </a:r>
            <a:r>
              <a:rPr lang="pl-PL" sz="1200" dirty="0" err="1" smtClean="0"/>
              <a:t>work</a:t>
            </a:r>
            <a:r>
              <a:rPr lang="pl-PL" sz="1200" dirty="0" smtClean="0"/>
              <a:t> </a:t>
            </a:r>
            <a:r>
              <a:rPr lang="pl-PL" sz="1200" dirty="0" err="1" smtClean="0"/>
              <a:t>meeting</a:t>
            </a:r>
            <a:r>
              <a:rPr lang="pl-PL" sz="1200" dirty="0" smtClean="0"/>
              <a:t>: Brescia (Włochy)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11.2011 – </a:t>
            </a:r>
            <a:r>
              <a:rPr lang="pl-PL" sz="1200" dirty="0" err="1" smtClean="0"/>
              <a:t>work</a:t>
            </a:r>
            <a:r>
              <a:rPr lang="pl-PL" sz="1200" dirty="0" smtClean="0"/>
              <a:t> </a:t>
            </a:r>
            <a:r>
              <a:rPr lang="pl-PL" sz="1200" dirty="0" err="1" smtClean="0"/>
              <a:t>meeting</a:t>
            </a:r>
            <a:r>
              <a:rPr lang="pl-PL" sz="1200" dirty="0" smtClean="0"/>
              <a:t>: Oviedo (Hiszpania)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03.(?)2012 – Polska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?.2012 – Szwecja</a:t>
            </a:r>
          </a:p>
          <a:p>
            <a:pPr marL="228600" indent="-228600">
              <a:buAutoNum type="alphaLcPeriod"/>
            </a:pPr>
            <a:r>
              <a:rPr lang="pl-PL" sz="1200" dirty="0" smtClean="0"/>
              <a:t>?.2012 - Finlandia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6804248" y="2566455"/>
            <a:ext cx="1800200" cy="368424"/>
          </a:xfrm>
          <a:prstGeom prst="wedgeRoundRectCallout">
            <a:avLst>
              <a:gd name="adj1" fmla="val -74884"/>
              <a:gd name="adj2" fmla="val -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Dane zaprezentowane na spotkaniu roboczym</a:t>
            </a:r>
            <a:endParaRPr lang="pl-PL" sz="10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894208" y="3774222"/>
            <a:ext cx="1800200" cy="368424"/>
          </a:xfrm>
          <a:prstGeom prst="wedgeRoundRectCallout">
            <a:avLst>
              <a:gd name="adj1" fmla="val -74884"/>
              <a:gd name="adj2" fmla="val -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Dane zaprezentowane na spotkaniu roboczym</a:t>
            </a:r>
            <a:endParaRPr lang="pl-PL" sz="10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3903059" y="4355140"/>
            <a:ext cx="1800200" cy="368424"/>
          </a:xfrm>
          <a:prstGeom prst="wedgeRoundRectCallout">
            <a:avLst>
              <a:gd name="adj1" fmla="val -74884"/>
              <a:gd name="adj2" fmla="val -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Dane zaprezentowane na spotkaniu roboczym</a:t>
            </a:r>
            <a:endParaRPr lang="pl-PL" sz="1000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3933650" y="4921308"/>
            <a:ext cx="1800200" cy="368424"/>
          </a:xfrm>
          <a:prstGeom prst="wedgeRoundRectCallout">
            <a:avLst>
              <a:gd name="adj1" fmla="val -74884"/>
              <a:gd name="adj2" fmla="val -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/>
              <a:t>Dane zaprezentowane na spotkaniu roboczym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120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01" y="994002"/>
            <a:ext cx="7561366" cy="617734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 smtClean="0"/>
              <a:t>Międzynarodowy kwestionariusz żywieniowy</a:t>
            </a:r>
            <a:endParaRPr lang="pl-PL" sz="2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897" t="22223" r="15009" b="7407"/>
          <a:stretch/>
        </p:blipFill>
        <p:spPr bwMode="auto">
          <a:xfrm>
            <a:off x="305517" y="1721388"/>
            <a:ext cx="3780280" cy="1801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6" name="Image 0" descr="Crea2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567484" y="2038825"/>
            <a:ext cx="2778692" cy="4493825"/>
            <a:chOff x="604188" y="1844824"/>
            <a:chExt cx="2778692" cy="4493825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1844824"/>
              <a:ext cx="2771320" cy="938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Charakterystyka potrzeb i oczekiwań związanych z żywnością i jej dystrybucją wg respondentów </a:t>
              </a:r>
              <a:r>
                <a:rPr lang="pl-PL" sz="1100" b="1" dirty="0" smtClean="0"/>
                <a:t>prowadzących własne gospodarstwa </a:t>
              </a:r>
              <a:r>
                <a:rPr lang="pl-PL" sz="1100" dirty="0" smtClean="0"/>
                <a:t>domowe w wieku +55 (100 osób)</a:t>
              </a:r>
              <a:endParaRPr lang="pl-PL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188" y="2774526"/>
              <a:ext cx="2778691" cy="1107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Charakterystyka potrzeb i oczekiwań związanych z żywnością i jej dystrybucją wg respondentów korzystających </a:t>
              </a:r>
              <a:r>
                <a:rPr lang="pl-PL" sz="1100" b="1" dirty="0" smtClean="0"/>
                <a:t>z żywienia zbiorowego (Domy Opieki Społecznej) </a:t>
              </a:r>
              <a:r>
                <a:rPr lang="pl-PL" sz="1100" dirty="0" smtClean="0"/>
                <a:t>(100osób)</a:t>
              </a:r>
            </a:p>
            <a:p>
              <a:endParaRPr lang="pl-PL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4188" y="3861048"/>
              <a:ext cx="2778692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1100" b="1" dirty="0" smtClean="0"/>
                <a:t>Żywność funkcjonalna i specjalnego przeznaczenia żywieniowego</a:t>
              </a:r>
              <a:r>
                <a:rPr lang="pl-PL" sz="1100" dirty="0" smtClean="0"/>
                <a:t>. Czy istnieje rynek przeznaczony dla społeczeństwa +55?</a:t>
              </a:r>
            </a:p>
            <a:p>
              <a:endParaRPr lang="pl-PL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188" y="4630489"/>
              <a:ext cx="2778691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Czy istnieje </a:t>
              </a:r>
              <a:r>
                <a:rPr lang="pl-PL" sz="1100" b="1" dirty="0" smtClean="0"/>
                <a:t>potrzeba dietetycznego doradztwa</a:t>
              </a:r>
              <a:r>
                <a:rPr lang="pl-PL" sz="1100" dirty="0" smtClean="0"/>
                <a:t> dla osób po 55 roku życia? Ocena poziomu wiedzy i umiejętności respondentów? (50osób)</a:t>
              </a:r>
              <a:endParaRPr lang="pl-PL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4188" y="5399930"/>
              <a:ext cx="2778691" cy="938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1100" b="1" dirty="0" smtClean="0"/>
                <a:t>Nawyki żywieniowe oraz ocena sposobu żywienia </a:t>
              </a:r>
              <a:r>
                <a:rPr lang="pl-PL" sz="1100" dirty="0" smtClean="0"/>
                <a:t>osób po 55 roku życia zamieszkałych na terenie woj. Wielkopolskiego (100 kobiet + 100 mężczyźni)</a:t>
              </a:r>
              <a:endParaRPr lang="pl-PL" sz="11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27984" y="1615290"/>
            <a:ext cx="459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Prace dyplomowe prowadzone w ramach projektu BIO LIFE: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181" y="3846405"/>
            <a:ext cx="4429637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Kwestionariusz międzynarodowy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Przeprowadzony zostanie w 6 krajach uczestniczących w projekcie (Francja, Hiszpania, Węgry, Polska, Finlandia, Szwecja)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Wersja międzynarodowa zawiera pomiary antropometryczne </a:t>
            </a:r>
            <a:br>
              <a:rPr lang="pl-PL" sz="1200" dirty="0" smtClean="0"/>
            </a:br>
            <a:r>
              <a:rPr lang="pl-PL" sz="1200" dirty="0" smtClean="0"/>
              <a:t>i 21 pytań obejmujące tematykę: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200" dirty="0"/>
              <a:t>p</a:t>
            </a:r>
            <a:r>
              <a:rPr lang="pl-PL" sz="1200" dirty="0" smtClean="0"/>
              <a:t>roblemy związane z zakupami oraz z przygotowywaniem posiłków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200" dirty="0"/>
              <a:t>z</a:t>
            </a:r>
            <a:r>
              <a:rPr lang="pl-PL" sz="1200" dirty="0" smtClean="0"/>
              <a:t>wyczajów żywieniowych, sposobu odżywiania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200" dirty="0"/>
              <a:t>p</a:t>
            </a:r>
            <a:r>
              <a:rPr lang="pl-PL" sz="1200" dirty="0" smtClean="0"/>
              <a:t>referencji żywieniowych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200" dirty="0" smtClean="0"/>
              <a:t>oczekiwań  w stosunku do produktów skierowanych specjalnie dla grupy osób starszych</a:t>
            </a:r>
          </a:p>
          <a:p>
            <a:pPr marL="273050" lvl="1" indent="-273050">
              <a:buFont typeface="Arial" pitchFamily="34" charset="0"/>
              <a:buChar char="•"/>
            </a:pPr>
            <a:r>
              <a:rPr lang="pl-PL" sz="1200" dirty="0" smtClean="0"/>
              <a:t>Kwestionariusz w każdym regionie zostanie przeprowadzony na grupie 20-30 osób</a:t>
            </a:r>
            <a:br>
              <a:rPr lang="pl-PL" sz="1200" dirty="0" smtClean="0"/>
            </a:br>
            <a:endParaRPr lang="pl-PL" sz="1200" dirty="0" smtClean="0"/>
          </a:p>
        </p:txBody>
      </p:sp>
    </p:spTree>
    <p:extLst>
      <p:ext uri="{BB962C8B-B14F-4D97-AF65-F5344CB8AC3E}">
        <p14:creationId xmlns:p14="http://schemas.microsoft.com/office/powerpoint/2010/main" val="28208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05" y="908720"/>
            <a:ext cx="8568952" cy="50405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 smtClean="0"/>
              <a:t>Czy istnieje rynek żywności przeznaczonej dla grupy w wieku +55?</a:t>
            </a:r>
            <a:endParaRPr lang="pl-PL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40" y="1628800"/>
            <a:ext cx="8229600" cy="4281339"/>
          </a:xfrm>
        </p:spPr>
        <p:txBody>
          <a:bodyPr>
            <a:normAutofit/>
          </a:bodyPr>
          <a:lstStyle/>
          <a:p>
            <a:pPr marL="355600" indent="-355600">
              <a:buNone/>
            </a:pPr>
            <a:r>
              <a:rPr lang="pl-PL" sz="1600" b="1" dirty="0" smtClean="0"/>
              <a:t>Cel: Analiza asortymentu sklepów pod kątem żywności, która może mieć zastosowanie przy jednostkach chorobowych charakterystycznych dla osób +55.</a:t>
            </a:r>
          </a:p>
          <a:p>
            <a:pPr marL="0" indent="0">
              <a:buNone/>
            </a:pPr>
            <a:r>
              <a:rPr lang="pl-PL" sz="1200" u="sng" dirty="0" smtClean="0"/>
              <a:t>Jednostki chorobowe/ problemy zdrowotne</a:t>
            </a:r>
            <a:r>
              <a:rPr lang="pl-PL" sz="1200" dirty="0" smtClean="0"/>
              <a:t> dotyczące grupy +55 określone na podstawie przeglądu literatury: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/>
              <a:t>Niedożywienie (niedobory  składników mineralnych oraz witamin)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Osteoporoza			</a:t>
            </a:r>
            <a:r>
              <a:rPr lang="pl-PL" sz="1200" b="1" dirty="0" smtClean="0"/>
              <a:t>Tabela: Kierunki produkcji żywności funkcjonalnej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Podwyższony poziom cholesterolu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Nadciśnienie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Reumatoidalne zapalenie stawów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Choroba niedokrwienna serca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Miażdżyca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Cukrzyca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Alzheimer, Parkinson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Problemy z uzębieniem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Zwyrodnienie kości, stawów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Otyłość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Choroby nowotworowe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Problemy ze wzrokiem</a:t>
            </a:r>
          </a:p>
          <a:p>
            <a:pPr marL="349250" indent="-171450">
              <a:buFont typeface="Wingdings" pitchFamily="2" charset="2"/>
              <a:buChar char="§"/>
            </a:pPr>
            <a:r>
              <a:rPr lang="pl-PL" sz="1200" dirty="0" smtClean="0"/>
              <a:t>Depresja</a:t>
            </a:r>
            <a:endParaRPr lang="pl-PL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7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32403"/>
              </p:ext>
            </p:extLst>
          </p:nvPr>
        </p:nvGraphicFramePr>
        <p:xfrm>
          <a:off x="3347864" y="2852936"/>
          <a:ext cx="5403585" cy="40381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1195"/>
                <a:gridCol w="1801195"/>
                <a:gridCol w="1801195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Dolegliwość</a:t>
                      </a:r>
                      <a:endParaRPr lang="pl-P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Dodatek</a:t>
                      </a:r>
                      <a:r>
                        <a:rPr lang="pl-PL" sz="1050" baseline="0" dirty="0" smtClean="0"/>
                        <a:t> aktywny</a:t>
                      </a:r>
                      <a:endParaRPr lang="pl-P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Produkt</a:t>
                      </a:r>
                      <a:endParaRPr lang="pl-PL" sz="1050" dirty="0"/>
                    </a:p>
                  </a:txBody>
                  <a:tcPr anchor="ctr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err="1" smtClean="0"/>
                        <a:t>Cholesterolemia</a:t>
                      </a:r>
                      <a:r>
                        <a:rPr lang="pl-PL" sz="1050" dirty="0" smtClean="0"/>
                        <a:t>, choroby serca</a:t>
                      </a:r>
                      <a:r>
                        <a:rPr lang="pl-PL" sz="1050" baseline="0" dirty="0" smtClean="0"/>
                        <a:t> i układu krążenia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Kwasy n-3, olej rybny, sterole roślinne, olej lniany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Chleb</a:t>
                      </a:r>
                      <a:r>
                        <a:rPr lang="pl-PL" sz="1050" baseline="0" dirty="0" smtClean="0"/>
                        <a:t>, tłuszcze i produkty tłuszczowe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Funkcje</a:t>
                      </a:r>
                      <a:r>
                        <a:rPr lang="pl-PL" sz="1050" baseline="0" dirty="0" smtClean="0"/>
                        <a:t> immunologiczne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Kasy n-3, </a:t>
                      </a:r>
                      <a:r>
                        <a:rPr lang="pl-PL" sz="1050" dirty="0" err="1" smtClean="0"/>
                        <a:t>wit</a:t>
                      </a:r>
                      <a:r>
                        <a:rPr lang="pl-PL" sz="1050" dirty="0" smtClean="0"/>
                        <a:t>. A, C, E, beta-karoten, probiotyki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Tłuszcze, napoje odżywcze, napoje mleczne, jogurty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Cukrzyca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Błonnik pokarmowy, ekstrakty zbożowe,</a:t>
                      </a:r>
                      <a:r>
                        <a:rPr lang="pl-PL" sz="1050" baseline="0" dirty="0" smtClean="0"/>
                        <a:t> pektyny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Napoje orzeźwiające,</a:t>
                      </a:r>
                      <a:r>
                        <a:rPr lang="pl-PL" sz="1050" baseline="0" dirty="0" smtClean="0"/>
                        <a:t> jogurty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Mikroflora przewodu pokarmowego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Probiotyki: </a:t>
                      </a:r>
                      <a:r>
                        <a:rPr lang="pl-PL" sz="1050" dirty="0" err="1" smtClean="0"/>
                        <a:t>Lactobacillus</a:t>
                      </a:r>
                      <a:r>
                        <a:rPr lang="pl-PL" sz="1050" dirty="0" smtClean="0"/>
                        <a:t>, </a:t>
                      </a:r>
                      <a:r>
                        <a:rPr lang="pl-PL" sz="1050" dirty="0" err="1" smtClean="0"/>
                        <a:t>Bifidobacterium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Napoje</a:t>
                      </a:r>
                      <a:r>
                        <a:rPr lang="pl-PL" sz="1050" baseline="0" dirty="0" smtClean="0"/>
                        <a:t> mleczne, jogurty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Nowotwory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Kwas</a:t>
                      </a:r>
                      <a:r>
                        <a:rPr lang="pl-PL" sz="1050" baseline="0" dirty="0" smtClean="0"/>
                        <a:t> askorbinowy, ekstrakty z roślin, beta - karoten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Napoje orzeźwiające, herbata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Osłabienie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Fruktoza, glukoza, alkohole cukrowe, guarana, tauryna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Napoje orzeźwiające, wyroby</a:t>
                      </a:r>
                      <a:r>
                        <a:rPr lang="pl-PL" sz="1050" baseline="0" dirty="0" smtClean="0"/>
                        <a:t> cukiernicze, soki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Osteoporoza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Kompleksy wapnia, kazeina, peptydy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Produkty mleczarskie,</a:t>
                      </a:r>
                      <a:r>
                        <a:rPr lang="pl-PL" sz="1050" baseline="0" dirty="0" smtClean="0"/>
                        <a:t> soki, </a:t>
                      </a:r>
                    </a:p>
                    <a:p>
                      <a:r>
                        <a:rPr lang="pl-PL" sz="1050" baseline="0" dirty="0" smtClean="0"/>
                        <a:t>jogurty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Perystaltyka</a:t>
                      </a:r>
                      <a:r>
                        <a:rPr lang="pl-PL" sz="1050" baseline="0" dirty="0" smtClean="0"/>
                        <a:t> jelit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Błonnik</a:t>
                      </a:r>
                      <a:r>
                        <a:rPr lang="pl-PL" sz="1050" baseline="0" dirty="0" smtClean="0"/>
                        <a:t> pokarmowy, otręby, strączkowe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Pieczywo, płatki śniadaniowe</a:t>
                      </a:r>
                      <a:endParaRPr lang="pl-PL" sz="105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Trawienie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Probiotyki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Napoje orzeźwiające,</a:t>
                      </a:r>
                      <a:r>
                        <a:rPr lang="pl-PL" sz="1050" baseline="0" dirty="0" smtClean="0"/>
                        <a:t> soki, jogurty</a:t>
                      </a:r>
                      <a:endParaRPr lang="pl-PL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5290" y="6219264"/>
            <a:ext cx="27945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Górecka D. Nowe kierunki produkcji żywności funkcjonalnej…” Przemysł Spożywczy,6/2007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058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6684" y="908720"/>
            <a:ext cx="8229600" cy="520360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 smtClean="0"/>
              <a:t>Analiza rynku żywności przeznaczonej dla osób w wieku +55</a:t>
            </a:r>
            <a:endParaRPr lang="pl-PL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8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 smtClean="0"/>
              <a:t>Materiał badawczy:</a:t>
            </a:r>
            <a:endParaRPr lang="pl-PL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62421"/>
              </p:ext>
            </p:extLst>
          </p:nvPr>
        </p:nvGraphicFramePr>
        <p:xfrm>
          <a:off x="735060" y="1772816"/>
          <a:ext cx="7632848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034"/>
                <a:gridCol w="1981604"/>
                <a:gridCol w="1981606"/>
                <a:gridCol w="1981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Hipermarkety</a:t>
                      </a:r>
                      <a:endParaRPr lang="pl-PL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Sklepy średniej</a:t>
                      </a:r>
                      <a:r>
                        <a:rPr lang="pl-PL" sz="1200" baseline="0" dirty="0" smtClean="0"/>
                        <a:t> </a:t>
                      </a:r>
                      <a:r>
                        <a:rPr lang="pl-PL" sz="1200" dirty="0" smtClean="0"/>
                        <a:t>wielkości</a:t>
                      </a:r>
                      <a:endParaRPr lang="pl-PL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Sklepy dyskontowe</a:t>
                      </a:r>
                      <a:endParaRPr lang="pl-PL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Małe sklepy</a:t>
                      </a:r>
                      <a:r>
                        <a:rPr lang="pl-PL" sz="1200" baseline="0" dirty="0" smtClean="0"/>
                        <a:t> osiedlowe</a:t>
                      </a:r>
                      <a:endParaRPr lang="pl-PL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Aucha</a:t>
                      </a:r>
                      <a:r>
                        <a:rPr lang="pl-PL" sz="1200" b="1" baseline="0" dirty="0" smtClean="0"/>
                        <a:t>n</a:t>
                      </a:r>
                      <a:r>
                        <a:rPr lang="pl-PL" sz="12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 (Komorniki)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Piotr i Paweł </a:t>
                      </a:r>
                    </a:p>
                    <a:p>
                      <a:pPr algn="ctr"/>
                      <a:r>
                        <a:rPr lang="pl-PL" sz="1200" dirty="0" smtClean="0"/>
                        <a:t>(ul. Gronowa)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err="1" smtClean="0"/>
                        <a:t>Lidl</a:t>
                      </a:r>
                      <a:endParaRPr lang="pl-PL" sz="1200" b="1" dirty="0" smtClean="0"/>
                    </a:p>
                    <a:p>
                      <a:pPr algn="ctr"/>
                      <a:r>
                        <a:rPr lang="pl-PL" sz="1200" dirty="0" smtClean="0"/>
                        <a:t> (ul.</a:t>
                      </a:r>
                      <a:r>
                        <a:rPr lang="pl-PL" sz="1200" baseline="0" dirty="0" smtClean="0"/>
                        <a:t> Bułgarska)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Żabka </a:t>
                      </a:r>
                    </a:p>
                    <a:p>
                      <a:pPr algn="ctr"/>
                      <a:r>
                        <a:rPr lang="pl-PL" sz="1200" dirty="0" smtClean="0"/>
                        <a:t>(ul. 28 czerwca</a:t>
                      </a:r>
                      <a:r>
                        <a:rPr lang="pl-PL" sz="1200" baseline="0" dirty="0" smtClean="0"/>
                        <a:t> 1956)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Real</a:t>
                      </a:r>
                    </a:p>
                    <a:p>
                      <a:pPr algn="ctr"/>
                      <a:r>
                        <a:rPr lang="pl-PL" sz="1200" dirty="0" smtClean="0"/>
                        <a:t> (King</a:t>
                      </a:r>
                      <a:r>
                        <a:rPr lang="pl-PL" sz="1200" baseline="0" dirty="0" smtClean="0"/>
                        <a:t> Cross)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Alma</a:t>
                      </a:r>
                      <a:r>
                        <a:rPr lang="pl-PL" sz="1200" b="1" baseline="0" dirty="0" smtClean="0"/>
                        <a:t> 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(Stary </a:t>
                      </a:r>
                      <a:r>
                        <a:rPr lang="pl-PL" sz="1200" baseline="0" dirty="0" err="1" smtClean="0"/>
                        <a:t>Browa</a:t>
                      </a:r>
                      <a:r>
                        <a:rPr lang="pl-PL" sz="1200" baseline="0" dirty="0" smtClean="0"/>
                        <a:t>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Biedronka </a:t>
                      </a:r>
                    </a:p>
                    <a:p>
                      <a:pPr algn="ctr"/>
                      <a:r>
                        <a:rPr lang="pl-PL" sz="1200" dirty="0" smtClean="0"/>
                        <a:t>(ul. </a:t>
                      </a:r>
                      <a:r>
                        <a:rPr lang="pl-PL" sz="1200" dirty="0" err="1" smtClean="0"/>
                        <a:t>Marcelińsa</a:t>
                      </a:r>
                      <a:r>
                        <a:rPr lang="pl-PL" sz="1200" dirty="0" smtClean="0"/>
                        <a:t>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Sklep Polski </a:t>
                      </a:r>
                    </a:p>
                    <a:p>
                      <a:pPr algn="ctr"/>
                      <a:r>
                        <a:rPr lang="pl-PL" sz="1200" dirty="0" smtClean="0"/>
                        <a:t>(os. Kosmonautów)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Carrefour</a:t>
                      </a:r>
                      <a:r>
                        <a:rPr lang="pl-PL" sz="1200" dirty="0" smtClean="0"/>
                        <a:t> </a:t>
                      </a:r>
                    </a:p>
                    <a:p>
                      <a:pPr algn="ctr"/>
                      <a:r>
                        <a:rPr lang="pl-PL" sz="1200" dirty="0" smtClean="0"/>
                        <a:t>(Pestka)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Społem </a:t>
                      </a:r>
                    </a:p>
                    <a:p>
                      <a:pPr algn="ctr"/>
                      <a:r>
                        <a:rPr lang="pl-PL" sz="1200" dirty="0" smtClean="0"/>
                        <a:t>(Pawilon</a:t>
                      </a:r>
                      <a:r>
                        <a:rPr lang="pl-PL" sz="1200" baseline="0" dirty="0" smtClean="0"/>
                        <a:t> Newa)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Netto </a:t>
                      </a:r>
                    </a:p>
                    <a:p>
                      <a:pPr algn="ctr"/>
                      <a:r>
                        <a:rPr lang="pl-PL" sz="1200" dirty="0" smtClean="0"/>
                        <a:t>(ul.</a:t>
                      </a:r>
                      <a:r>
                        <a:rPr lang="pl-PL" sz="1200" baseline="0" dirty="0" smtClean="0"/>
                        <a:t> Poznańska)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Sklep spożywczy Samba</a:t>
                      </a:r>
                      <a:r>
                        <a:rPr lang="pl-PL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(os. Wichrowe Wzgórze)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Tesco</a:t>
                      </a:r>
                      <a:r>
                        <a:rPr lang="pl-PL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(ul. Serbska)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Chata Polska </a:t>
                      </a:r>
                    </a:p>
                    <a:p>
                      <a:pPr algn="ctr"/>
                      <a:r>
                        <a:rPr lang="pl-PL" sz="1200" dirty="0" smtClean="0"/>
                        <a:t>(ul. Słowiańska)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Sklep</a:t>
                      </a:r>
                      <a:r>
                        <a:rPr lang="pl-PL" sz="1200" b="1" baseline="0" dirty="0" smtClean="0"/>
                        <a:t> s</a:t>
                      </a:r>
                      <a:r>
                        <a:rPr lang="pl-PL" sz="1200" b="1" dirty="0" smtClean="0"/>
                        <a:t>pożywczy</a:t>
                      </a:r>
                      <a:r>
                        <a:rPr lang="pl-PL" sz="1200" b="1" baseline="0" dirty="0" smtClean="0"/>
                        <a:t> Zgoda</a:t>
                      </a:r>
                      <a:r>
                        <a:rPr lang="pl-PL" sz="12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200" baseline="0" dirty="0" smtClean="0"/>
                        <a:t>(os. Kosmonautów)</a:t>
                      </a:r>
                      <a:endParaRPr lang="pl-PL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3" y="5661248"/>
            <a:ext cx="401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Metoda badawcza: ankieta</a:t>
            </a:r>
            <a:endParaRPr lang="pl-PL" sz="1600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7"/>
          <a:srcRect l="17192" t="23122" r="21053" b="8960"/>
          <a:stretch/>
        </p:blipFill>
        <p:spPr bwMode="auto">
          <a:xfrm>
            <a:off x="3989552" y="3989685"/>
            <a:ext cx="4536504" cy="2852936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2870" y="435431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Wybór produktów</a:t>
            </a:r>
            <a:r>
              <a:rPr lang="pl-PL" sz="1600" dirty="0" smtClean="0"/>
              <a:t>: produkty zakwalifikowane jako żywność funkcjonalna i produkty z </a:t>
            </a:r>
            <a:r>
              <a:rPr lang="pl-PL" sz="1600" dirty="0" smtClean="0"/>
              <a:t>oświadczeniami </a:t>
            </a:r>
            <a:r>
              <a:rPr lang="pl-PL" sz="1600" dirty="0" smtClean="0"/>
              <a:t>zdrowotnymi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98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76339"/>
              </p:ext>
            </p:extLst>
          </p:nvPr>
        </p:nvGraphicFramePr>
        <p:xfrm>
          <a:off x="275405" y="2071241"/>
          <a:ext cx="3602608" cy="33638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23"/>
                <a:gridCol w="1224136"/>
                <a:gridCol w="2162449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 smtClean="0">
                          <a:effectLst/>
                        </a:rPr>
                        <a:t>Grupa produktów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 smtClean="0">
                          <a:effectLst/>
                        </a:rPr>
                        <a:t>Dodatek</a:t>
                      </a:r>
                      <a:r>
                        <a:rPr lang="pl-PL" sz="800" b="1" u="none" strike="noStrike" baseline="0" dirty="0" smtClean="0">
                          <a:effectLst/>
                        </a:rPr>
                        <a:t> aktywny/  cecha charakteryzująca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Mleko (tradycyjne, smakowe)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obniżona zawartość laktozy, obniżona zawartość tłuszczu, witaminy E, B1, B2, B6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Jogurty smakowe i naturalne oraz kefiry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bakterie </a:t>
                      </a:r>
                      <a:r>
                        <a:rPr lang="pl-PL" sz="800" u="none" strike="noStrike" dirty="0" err="1">
                          <a:effectLst/>
                        </a:rPr>
                        <a:t>probiotyczne</a:t>
                      </a:r>
                      <a:r>
                        <a:rPr lang="pl-PL" sz="800" u="none" strike="noStrike" dirty="0">
                          <a:effectLst/>
                        </a:rPr>
                        <a:t>, sterole roślinne, </a:t>
                      </a:r>
                      <a:r>
                        <a:rPr lang="pl-PL" sz="800" u="none" strike="noStrike" dirty="0" err="1">
                          <a:effectLst/>
                        </a:rPr>
                        <a:t>oligofruktoza</a:t>
                      </a:r>
                      <a:r>
                        <a:rPr lang="pl-PL" sz="800" u="none" strike="noStrike" dirty="0">
                          <a:effectLst/>
                        </a:rPr>
                        <a:t>, wit.B6, bez dodatku cukru, 0% tłuszczu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Sery, serki kanapkowe, twarogowe,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 err="1">
                          <a:effectLst/>
                        </a:rPr>
                        <a:t>Stanole</a:t>
                      </a:r>
                      <a:r>
                        <a:rPr lang="pl-PL" sz="800" u="none" strike="noStrike" dirty="0">
                          <a:effectLst/>
                        </a:rPr>
                        <a:t> roślinne, 0% tłuszczu, obniżona zawartość tłuszczu, </a:t>
                      </a:r>
                      <a:r>
                        <a:rPr lang="pl-PL" sz="800" u="none" strike="noStrike" dirty="0" err="1">
                          <a:effectLst/>
                        </a:rPr>
                        <a:t>wit</a:t>
                      </a:r>
                      <a:r>
                        <a:rPr lang="pl-PL" sz="800" u="none" strike="noStrike" dirty="0">
                          <a:effectLst/>
                        </a:rPr>
                        <a:t>. B1, B2, kwasy tłuszczowe n-3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434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Sok </a:t>
                      </a:r>
                      <a:r>
                        <a:rPr lang="pl-PL" sz="800" u="none" strike="noStrike" dirty="0" smtClean="0">
                          <a:effectLst/>
                        </a:rPr>
                        <a:t>owocowe i </a:t>
                      </a:r>
                      <a:r>
                        <a:rPr lang="pl-PL" sz="800" u="none" strike="noStrike" dirty="0">
                          <a:effectLst/>
                        </a:rPr>
                        <a:t>i napoje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kompleksy wapnia</a:t>
                      </a:r>
                      <a:r>
                        <a:rPr lang="pl-PL" sz="800" u="none" strike="noStrike" dirty="0" smtClean="0">
                          <a:effectLst/>
                        </a:rPr>
                        <a:t>, </a:t>
                      </a:r>
                      <a:r>
                        <a:rPr lang="pl-PL" sz="800" u="none" strike="noStrike" dirty="0" err="1" smtClean="0">
                          <a:effectLst/>
                        </a:rPr>
                        <a:t>wit</a:t>
                      </a:r>
                      <a:r>
                        <a:rPr lang="pl-PL" sz="800" u="none" strike="noStrike" dirty="0">
                          <a:effectLst/>
                        </a:rPr>
                        <a:t>. B2, B6, B12, kofeina, beta- karoten, </a:t>
                      </a:r>
                      <a:r>
                        <a:rPr lang="pl-PL" sz="800" u="none" strike="noStrike" dirty="0" err="1">
                          <a:effectLst/>
                        </a:rPr>
                        <a:t>wit</a:t>
                      </a:r>
                      <a:r>
                        <a:rPr lang="pl-PL" sz="800" u="none" strike="noStrike" dirty="0">
                          <a:effectLst/>
                        </a:rPr>
                        <a:t>. C, magnez, </a:t>
                      </a:r>
                      <a:r>
                        <a:rPr lang="pl-PL" sz="800" u="none" strike="noStrike" dirty="0" err="1">
                          <a:effectLst/>
                        </a:rPr>
                        <a:t>tuaryna</a:t>
                      </a:r>
                      <a:r>
                        <a:rPr lang="pl-PL" sz="800" u="none" strike="noStrike" dirty="0">
                          <a:effectLst/>
                        </a:rPr>
                        <a:t>, L-karnityna, </a:t>
                      </a:r>
                      <a:r>
                        <a:rPr lang="pl-PL" sz="800" u="none" strike="noStrike" dirty="0" smtClean="0">
                          <a:effectLst/>
                        </a:rPr>
                        <a:t>inulina bez </a:t>
                      </a:r>
                      <a:r>
                        <a:rPr lang="pl-PL" sz="800" u="none" strike="noStrike" dirty="0">
                          <a:effectLst/>
                        </a:rPr>
                        <a:t>dodatku cukru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Pieczywo  (pełnoziarniste, chrupie)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 wysoka zawartość błonnika, dodatek inuliny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Makarony pełnoziarniste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wysoka zawartość błonnika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Płatki śniadaniowe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Wit C, B1, B2, B6, kwas </a:t>
                      </a:r>
                      <a:r>
                        <a:rPr lang="pl-PL" sz="800" u="none" strike="noStrike" dirty="0" err="1">
                          <a:effectLst/>
                        </a:rPr>
                        <a:t>foliowywysoka</a:t>
                      </a:r>
                      <a:r>
                        <a:rPr lang="pl-PL" sz="800" u="none" strike="noStrike" dirty="0">
                          <a:effectLst/>
                        </a:rPr>
                        <a:t> zawartość błonnika, bez dodatku cukru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Margaryny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 err="1">
                          <a:effectLst/>
                        </a:rPr>
                        <a:t>wit</a:t>
                      </a:r>
                      <a:r>
                        <a:rPr lang="pl-PL" sz="800" u="none" strike="noStrike" dirty="0">
                          <a:effectLst/>
                        </a:rPr>
                        <a:t> A, D, beta - karoten, </a:t>
                      </a:r>
                      <a:r>
                        <a:rPr lang="pl-PL" sz="800" u="none" strike="noStrike" dirty="0" err="1">
                          <a:effectLst/>
                        </a:rPr>
                        <a:t>stanole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u="none" strike="noStrike" dirty="0" smtClean="0">
                          <a:effectLst/>
                        </a:rPr>
                        <a:t>roślinne, kw.</a:t>
                      </a:r>
                      <a:r>
                        <a:rPr lang="pl-PL" sz="800" u="none" strike="noStrike" baseline="0" dirty="0" smtClean="0">
                          <a:effectLst/>
                        </a:rPr>
                        <a:t> foliowy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Wyroby cukiernicze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 err="1">
                          <a:effectLst/>
                        </a:rPr>
                        <a:t>Maltitol</a:t>
                      </a:r>
                      <a:r>
                        <a:rPr lang="pl-PL" sz="800" u="none" strike="noStrike" dirty="0">
                          <a:effectLst/>
                        </a:rPr>
                        <a:t>, fruktoza, kompleksy wapnia, żelazo, </a:t>
                      </a:r>
                      <a:r>
                        <a:rPr lang="pl-PL" sz="800" u="none" strike="noStrike" dirty="0" err="1">
                          <a:effectLst/>
                        </a:rPr>
                        <a:t>wit</a:t>
                      </a:r>
                      <a:r>
                        <a:rPr lang="pl-PL" sz="800" u="none" strike="noStrike" dirty="0">
                          <a:effectLst/>
                        </a:rPr>
                        <a:t> E, B1, B2, B6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Kawa/ herbata/ </a:t>
                      </a:r>
                      <a:r>
                        <a:rPr lang="pl-PL" sz="800" u="none" strike="noStrike" dirty="0" err="1" smtClean="0">
                          <a:effectLst/>
                        </a:rPr>
                        <a:t>zabielacze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kompleksy wapnia, magnez, inulina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436684" y="945570"/>
            <a:ext cx="8229600" cy="520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/>
              <a:t>Analiza rynku żywności przeznaczonej dla osób w wieku +55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49691"/>
              </p:ext>
            </p:extLst>
          </p:nvPr>
        </p:nvGraphicFramePr>
        <p:xfrm>
          <a:off x="4283968" y="2071240"/>
          <a:ext cx="4597401" cy="3345731"/>
        </p:xfrm>
        <a:graphic>
          <a:graphicData uri="http://schemas.openxmlformats.org/drawingml/2006/table">
            <a:tbl>
              <a:tblPr/>
              <a:tblGrid>
                <a:gridCol w="216024"/>
                <a:gridCol w="1436761"/>
                <a:gridCol w="723479"/>
                <a:gridCol w="777325"/>
                <a:gridCol w="658581"/>
                <a:gridCol w="785231"/>
              </a:tblGrid>
              <a:tr h="276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l-PL" sz="800" b="1" u="none" strike="noStrike" dirty="0" smtClean="0">
                          <a:effectLst/>
                        </a:rPr>
                        <a:t>Grupa produktów</a:t>
                      </a:r>
                      <a:endParaRPr lang="pl-PL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Hipermarkety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Sklepy średniej wielkości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Sklepy dyskontowe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Małe sklepy osiedlowe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6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Mleko (tradycyjne, smakowe)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Jogurty smakowe i naturalne oraz kefiry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149,8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3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Sery, serki kanapkowe, twarogowe, serki smakowe, desery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Sok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owocowe 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napoje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0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Pieczywo  (pełnoziarniste, chrupie)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Makarony pełnoziarniste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2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Płatki śniadaniowe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Margaryny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 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8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Wyroby cukiernicze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Kawa/ herbata/ </a:t>
                      </a:r>
                      <a:r>
                        <a:rPr lang="pl-PL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zabielacze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 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pl-PL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r>
                        <a:rPr lang="pl-PL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5405" y="1763463"/>
            <a:ext cx="321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Kategorie produktów w ankiecie:</a:t>
            </a:r>
            <a:endParaRPr lang="pl-PL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176346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Wyniki ankiety:</a:t>
            </a:r>
            <a:endParaRPr lang="pl-PL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6362" y="5733256"/>
            <a:ext cx="873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>
                <a:solidFill>
                  <a:srgbClr val="FF0000"/>
                </a:solidFill>
              </a:rPr>
              <a:t>Wyniki: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W 7 grupach brak różnic istotnych statystycznie (p&lt;0,05)pomiędzy hipermarketami a sklepami średniej wielkości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We wszystkich 10 grupach, brak różnic istotnych statystycznie, pomiędzy asortymentem w dyskontach i małych sklepach osiedlowych</a:t>
            </a:r>
            <a:endParaRPr lang="pl-PL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543665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a, a – brak różnic istotnych statystycznie (p&lt;0,05)</a:t>
            </a:r>
          </a:p>
          <a:p>
            <a:r>
              <a:rPr lang="pl-PL" sz="800" dirty="0" err="1" smtClean="0"/>
              <a:t>a.b</a:t>
            </a:r>
            <a:r>
              <a:rPr lang="pl-PL" sz="800" dirty="0" smtClean="0"/>
              <a:t> – różnice istotne statystycznie (p&lt;0,05)</a:t>
            </a:r>
            <a:endParaRPr lang="pl-PL" sz="800" dirty="0"/>
          </a:p>
        </p:txBody>
      </p:sp>
      <p:sp>
        <p:nvSpPr>
          <p:cNvPr id="14" name="Oval 13"/>
          <p:cNvSpPr/>
          <p:nvPr/>
        </p:nvSpPr>
        <p:spPr>
          <a:xfrm>
            <a:off x="5868144" y="2348880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val 14"/>
          <p:cNvSpPr/>
          <p:nvPr/>
        </p:nvSpPr>
        <p:spPr>
          <a:xfrm>
            <a:off x="5883661" y="4436594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val 15"/>
          <p:cNvSpPr/>
          <p:nvPr/>
        </p:nvSpPr>
        <p:spPr>
          <a:xfrm>
            <a:off x="5884532" y="4652877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/>
          <p:cNvSpPr/>
          <p:nvPr/>
        </p:nvSpPr>
        <p:spPr>
          <a:xfrm>
            <a:off x="5868144" y="4869160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5868144" y="5157192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5868144" y="3140968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val 19"/>
          <p:cNvSpPr/>
          <p:nvPr/>
        </p:nvSpPr>
        <p:spPr>
          <a:xfrm>
            <a:off x="5868144" y="4213918"/>
            <a:ext cx="1584176" cy="216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val 20"/>
          <p:cNvSpPr/>
          <p:nvPr/>
        </p:nvSpPr>
        <p:spPr>
          <a:xfrm rot="5400000">
            <a:off x="6369048" y="3082503"/>
            <a:ext cx="3534693" cy="1512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2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 smtClean="0"/>
              <a:t>Wniosek: </a:t>
            </a:r>
            <a:r>
              <a:rPr lang="pl-PL" sz="1600" dirty="0" smtClean="0"/>
              <a:t>Osoby starsze, największy asortyment produktów stanowiących odpowiedz na ich zapotrzebowanie zdrowotne, mogą odnaleźć w hipermarketach oraz sklepach średniej wielkości (np. Chata Polska)</a:t>
            </a:r>
          </a:p>
          <a:p>
            <a:pPr marL="0" indent="0">
              <a:buNone/>
            </a:pPr>
            <a:r>
              <a:rPr lang="pl-PL" sz="1600" dirty="0" smtClean="0"/>
              <a:t>Jak wskazują jednak wyniki otrzymane z innych badań wykonanych w ramach projektu BIO LIFE, osoby w wieku 65 -74 dokonują zakupów najczęściej w dyskontach handlowych, które są najgorzej zaopatrzone w tego typu żywność. Grupa osób w wieku 75-84 zakupów dokonuje najczęściej w małych sklepach osiedlowych.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/>
              <a:t>Analiza rynku żywności przeznaczonej dla osób w wieku +55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6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75405" y="3789040"/>
            <a:ext cx="4695825" cy="2743200"/>
            <a:chOff x="4283968" y="3861048"/>
            <a:chExt cx="4695825" cy="2743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861048"/>
              <a:ext cx="46958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56126" y="3933056"/>
              <a:ext cx="576064" cy="311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436096" y="4158513"/>
            <a:ext cx="3384376" cy="16189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l-PL" sz="1600" b="1" dirty="0">
                <a:solidFill>
                  <a:prstClr val="black"/>
                </a:solidFill>
              </a:rPr>
              <a:t>PODSUMOWANIE: </a:t>
            </a:r>
            <a:endParaRPr lang="pl-PL" sz="16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pl-PL" sz="1600" dirty="0" smtClean="0">
                <a:solidFill>
                  <a:prstClr val="black"/>
                </a:solidFill>
              </a:rPr>
              <a:t>Produkty </a:t>
            </a:r>
            <a:r>
              <a:rPr lang="pl-PL" sz="1600" dirty="0">
                <a:solidFill>
                  <a:prstClr val="black"/>
                </a:solidFill>
              </a:rPr>
              <a:t>spożywcze </a:t>
            </a:r>
            <a:r>
              <a:rPr lang="pl-PL" sz="1600" dirty="0" smtClean="0">
                <a:solidFill>
                  <a:prstClr val="black"/>
                </a:solidFill>
              </a:rPr>
              <a:t>skierowane </a:t>
            </a:r>
            <a:r>
              <a:rPr lang="pl-PL" sz="1600" dirty="0">
                <a:solidFill>
                  <a:prstClr val="black"/>
                </a:solidFill>
              </a:rPr>
              <a:t>do osób starszych </a:t>
            </a:r>
            <a:r>
              <a:rPr lang="pl-PL" sz="1600" dirty="0" smtClean="0">
                <a:solidFill>
                  <a:prstClr val="black"/>
                </a:solidFill>
              </a:rPr>
              <a:t>powinny być </a:t>
            </a:r>
            <a:r>
              <a:rPr lang="pl-PL" sz="1600" dirty="0">
                <a:solidFill>
                  <a:prstClr val="black"/>
                </a:solidFill>
              </a:rPr>
              <a:t>dostępne przede wszystkich w </a:t>
            </a:r>
            <a:r>
              <a:rPr lang="pl-PL" sz="1600" dirty="0" smtClean="0">
                <a:solidFill>
                  <a:prstClr val="black"/>
                </a:solidFill>
              </a:rPr>
              <a:t>małych </a:t>
            </a:r>
            <a:r>
              <a:rPr lang="pl-PL" sz="1600" dirty="0">
                <a:solidFill>
                  <a:prstClr val="black"/>
                </a:solidFill>
              </a:rPr>
              <a:t>sklepach osiedlowych oraz dyskontach handlowych.</a:t>
            </a:r>
          </a:p>
        </p:txBody>
      </p:sp>
    </p:spTree>
    <p:extLst>
      <p:ext uri="{BB962C8B-B14F-4D97-AF65-F5344CB8AC3E}">
        <p14:creationId xmlns:p14="http://schemas.microsoft.com/office/powerpoint/2010/main" val="3122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03" y="908720"/>
            <a:ext cx="6811377" cy="648072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 smtClean="0"/>
              <a:t>Produkty dla seniorów – Świat i Polska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07" y="1910857"/>
            <a:ext cx="7560840" cy="439248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l-PL" sz="1600" dirty="0" err="1"/>
              <a:t>Fonterra</a:t>
            </a:r>
            <a:r>
              <a:rPr lang="pl-PL" sz="1600" dirty="0"/>
              <a:t>, jedno z największych przedsiębiorstw mleczarskich świata, wprowadziło na rynek Malezji mleko UHT </a:t>
            </a:r>
            <a:r>
              <a:rPr lang="pl-PL" sz="1600" dirty="0" err="1"/>
              <a:t>Anlene</a:t>
            </a:r>
            <a:r>
              <a:rPr lang="pl-PL" sz="1600" dirty="0"/>
              <a:t> Gold. Jest to mleko wzbogacone w wapń i </a:t>
            </a:r>
            <a:r>
              <a:rPr lang="pl-PL" sz="1600" dirty="0" err="1"/>
              <a:t>wit</a:t>
            </a:r>
            <a:r>
              <a:rPr lang="pl-PL" sz="1600" dirty="0"/>
              <a:t>. D3. Producent kieruje swój produkt do grupy kobiet, które przekroczyły 50. rok </a:t>
            </a:r>
            <a:r>
              <a:rPr lang="pl-PL" sz="1600" dirty="0" smtClean="0"/>
              <a:t>życia</a:t>
            </a:r>
          </a:p>
          <a:p>
            <a:pPr>
              <a:spcAft>
                <a:spcPts val="600"/>
              </a:spcAft>
            </a:pPr>
            <a:r>
              <a:rPr lang="pl-PL" sz="1600" dirty="0"/>
              <a:t>Soja </a:t>
            </a:r>
            <a:r>
              <a:rPr lang="pl-PL" sz="1600" dirty="0" err="1"/>
              <a:t>Mimosa</a:t>
            </a:r>
            <a:r>
              <a:rPr lang="pl-PL" sz="1600" dirty="0"/>
              <a:t> portugalskiej mleczarni </a:t>
            </a:r>
            <a:r>
              <a:rPr lang="pl-PL" sz="1600" dirty="0" err="1"/>
              <a:t>Lactogal</a:t>
            </a:r>
            <a:r>
              <a:rPr lang="pl-PL" sz="1600" dirty="0"/>
              <a:t> to mleko UHT wzbogacone w </a:t>
            </a:r>
            <a:r>
              <a:rPr lang="pl-PL" sz="1600" dirty="0" err="1"/>
              <a:t>izoflawony</a:t>
            </a:r>
            <a:r>
              <a:rPr lang="pl-PL" sz="1600" dirty="0"/>
              <a:t> sojowe i </a:t>
            </a:r>
            <a:r>
              <a:rPr lang="pl-PL" sz="1600" dirty="0" smtClean="0"/>
              <a:t>wapń. Wapń </a:t>
            </a:r>
            <a:r>
              <a:rPr lang="pl-PL" sz="1600" dirty="0"/>
              <a:t>dodany do mleka Soja </a:t>
            </a:r>
            <a:r>
              <a:rPr lang="pl-PL" sz="1600" dirty="0" err="1"/>
              <a:t>Mimosa</a:t>
            </a:r>
            <a:r>
              <a:rPr lang="pl-PL" sz="1600" dirty="0"/>
              <a:t> ma za zadanie zwiększać gęstość kości</a:t>
            </a:r>
            <a:r>
              <a:rPr lang="pl-PL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pl-PL" sz="1600" dirty="0"/>
              <a:t>Mleczarnia Central </a:t>
            </a:r>
            <a:r>
              <a:rPr lang="pl-PL" sz="1600" dirty="0" err="1"/>
              <a:t>Lechera</a:t>
            </a:r>
            <a:r>
              <a:rPr lang="pl-PL" sz="1600" dirty="0"/>
              <a:t> </a:t>
            </a:r>
            <a:r>
              <a:rPr lang="pl-PL" sz="1600" dirty="0" err="1"/>
              <a:t>Asturiana</a:t>
            </a:r>
            <a:r>
              <a:rPr lang="pl-PL" sz="1600" dirty="0"/>
              <a:t> zaproponowała Natur </a:t>
            </a:r>
            <a:r>
              <a:rPr lang="pl-PL" sz="1600" dirty="0" err="1"/>
              <a:t>Calcio</a:t>
            </a:r>
            <a:r>
              <a:rPr lang="pl-PL" sz="1600" dirty="0"/>
              <a:t> </a:t>
            </a:r>
            <a:r>
              <a:rPr lang="pl-PL" sz="1600" dirty="0" err="1"/>
              <a:t>Plenitud</a:t>
            </a:r>
            <a:r>
              <a:rPr lang="pl-PL" sz="1600" dirty="0"/>
              <a:t>, mleko 0% wzbogacone wapniem i fosforem oraz </a:t>
            </a:r>
            <a:r>
              <a:rPr lang="pl-PL" sz="1600" dirty="0" err="1"/>
              <a:t>wit</a:t>
            </a:r>
            <a:r>
              <a:rPr lang="pl-PL" sz="1600" dirty="0"/>
              <a:t>. A, D i E, które dedykuje kobietom w wieku </a:t>
            </a:r>
            <a:r>
              <a:rPr lang="pl-PL" sz="1600" dirty="0" smtClean="0"/>
              <a:t>przekwitania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Argentyńska </a:t>
            </a:r>
            <a:r>
              <a:rPr lang="pl-PL" sz="1600" dirty="0"/>
              <a:t>mleczarnia </a:t>
            </a:r>
            <a:r>
              <a:rPr lang="pl-PL" sz="1600" dirty="0" smtClean="0"/>
              <a:t>wypuściła </a:t>
            </a:r>
            <a:r>
              <a:rPr lang="pl-PL" sz="1600" dirty="0"/>
              <a:t>na rynek </a:t>
            </a:r>
            <a:r>
              <a:rPr lang="pl-PL" sz="1600" dirty="0" err="1"/>
              <a:t>SereCol</a:t>
            </a:r>
            <a:r>
              <a:rPr lang="pl-PL" sz="1600" dirty="0"/>
              <a:t>, mleko w kartonie wzbogacone w wapń oraz fitosterole i kwasy Omega 3. Produkt kieruje do grupy seniorów w wieku 50</a:t>
            </a:r>
            <a:r>
              <a:rPr lang="pl-PL" sz="1600" dirty="0" smtClean="0"/>
              <a:t>+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r>
              <a:rPr lang="pl-PL" sz="1600" dirty="0" smtClean="0"/>
              <a:t>W Polsce pionierską </a:t>
            </a:r>
            <a:r>
              <a:rPr lang="pl-PL" sz="1600" dirty="0"/>
              <a:t>inicjatywą wykazała się </a:t>
            </a:r>
            <a:r>
              <a:rPr lang="pl-PL" sz="1600" dirty="0" smtClean="0"/>
              <a:t>firma </a:t>
            </a:r>
            <a:r>
              <a:rPr lang="pl-PL" sz="1600" dirty="0" err="1" smtClean="0"/>
              <a:t>Danone</a:t>
            </a:r>
            <a:r>
              <a:rPr lang="pl-PL" sz="16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pl-PL" sz="1600" dirty="0" err="1" smtClean="0"/>
              <a:t>Actimel</a:t>
            </a:r>
            <a:r>
              <a:rPr lang="pl-PL" sz="1600" dirty="0" smtClean="0"/>
              <a:t> </a:t>
            </a:r>
            <a:r>
              <a:rPr lang="pl-PL" sz="1600" dirty="0"/>
              <a:t>50+ zawierający dodatek </a:t>
            </a:r>
            <a:r>
              <a:rPr lang="pl-PL" sz="1600" dirty="0" smtClean="0"/>
              <a:t>magnezu, reklamowany hasłem „Poczuj </a:t>
            </a:r>
            <a:r>
              <a:rPr lang="pl-PL" sz="1600" dirty="0"/>
              <a:t>siłę wieku”; dostępny jest o smaku klasycznym i truskawkowym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59" y="1124744"/>
            <a:ext cx="762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3" y="2890068"/>
            <a:ext cx="833711" cy="17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29" y="4923265"/>
            <a:ext cx="1231285" cy="15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8853" y="6488668"/>
            <a:ext cx="2127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/>
              <a:t>Źródło: www.forummleczarskie.pl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2195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714" y="1988840"/>
            <a:ext cx="6597335" cy="3744416"/>
          </a:xfrm>
        </p:spPr>
        <p:txBody>
          <a:bodyPr anchor="t">
            <a:normAutofit fontScale="90000"/>
          </a:bodyPr>
          <a:lstStyle/>
          <a:p>
            <a:pPr algn="l">
              <a:tabLst>
                <a:tab pos="273050" algn="l"/>
                <a:tab pos="450850" algn="l"/>
              </a:tabLst>
            </a:pPr>
            <a:r>
              <a:rPr lang="pl-PL" sz="2400" dirty="0" smtClean="0"/>
              <a:t>1. </a:t>
            </a:r>
            <a:r>
              <a:rPr lang="pl-PL" sz="2400" dirty="0"/>
              <a:t>Projekt CREATOR – BIO LIFE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2</a:t>
            </a:r>
            <a:r>
              <a:rPr lang="pl-PL" sz="2400" dirty="0" smtClean="0"/>
              <a:t>. </a:t>
            </a:r>
            <a:r>
              <a:rPr lang="pl-PL" sz="2400" dirty="0" smtClean="0"/>
              <a:t>Dane statystyczne dotyczące struktury społeczeństwa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3</a:t>
            </a:r>
            <a:r>
              <a:rPr lang="pl-PL" sz="2400" dirty="0" smtClean="0"/>
              <a:t>. </a:t>
            </a:r>
            <a:r>
              <a:rPr lang="pl-PL" sz="2400" dirty="0"/>
              <a:t>Plan </a:t>
            </a:r>
            <a:r>
              <a:rPr lang="pl-PL" sz="2400" dirty="0" smtClean="0"/>
              <a:t>badań</a:t>
            </a:r>
            <a:br>
              <a:rPr lang="pl-PL" sz="2400" dirty="0" smtClean="0"/>
            </a:br>
            <a:r>
              <a:rPr lang="pl-PL" sz="2400" dirty="0" smtClean="0"/>
              <a:t>4. </a:t>
            </a:r>
            <a:r>
              <a:rPr lang="pl-PL" sz="2400" dirty="0"/>
              <a:t>Analiza rynku produktów przeznaczonych dla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	grupy </a:t>
            </a:r>
            <a:r>
              <a:rPr lang="pl-PL" sz="2400" dirty="0"/>
              <a:t>osób w  wieku +</a:t>
            </a:r>
            <a:r>
              <a:rPr lang="pl-PL" sz="2400" dirty="0" smtClean="0"/>
              <a:t>55</a:t>
            </a:r>
            <a:br>
              <a:rPr lang="pl-PL" sz="2400" dirty="0" smtClean="0"/>
            </a:br>
            <a:r>
              <a:rPr lang="pl-PL" sz="2400" dirty="0" smtClean="0"/>
              <a:t>5. Podsumowanie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339752" y="1124744"/>
            <a:ext cx="30963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  <a:ea typeface="+mj-ea"/>
                <a:cs typeface="+mj-cs"/>
              </a:rPr>
              <a:t>Plan </a:t>
            </a:r>
            <a:r>
              <a:rPr lang="pl-PL" sz="2400" b="1" dirty="0" smtClean="0">
                <a:solidFill>
                  <a:prstClr val="black"/>
                </a:solidFill>
                <a:ea typeface="+mj-ea"/>
                <a:cs typeface="+mj-cs"/>
              </a:rPr>
              <a:t>prezentacji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068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0500"/>
            <a:ext cx="8229600" cy="1084324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br>
              <a:rPr lang="pl-PL" sz="1800" dirty="0" smtClean="0"/>
            </a:br>
            <a:endParaRPr lang="pl-PL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46480" y="1772816"/>
            <a:ext cx="727280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H</a:t>
            </a:r>
            <a:r>
              <a:rPr lang="pl-PL" sz="1400" dirty="0"/>
              <a:t>. </a:t>
            </a:r>
            <a:r>
              <a:rPr lang="pl-PL" sz="1400" dirty="0" err="1"/>
              <a:t>Grajeta</a:t>
            </a:r>
            <a:r>
              <a:rPr lang="pl-PL" sz="1400" dirty="0"/>
              <a:t>, „Żywność funkcjonalna w profilaktyce chorób układu krążenia”, </a:t>
            </a:r>
            <a:r>
              <a:rPr lang="sv-SE" sz="1400" dirty="0"/>
              <a:t>Adv Clin Exp Med 2004, </a:t>
            </a:r>
            <a:endParaRPr lang="pl-PL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Finn </a:t>
            </a:r>
            <a:r>
              <a:rPr lang="pl-PL" sz="1400" dirty="0"/>
              <a:t>Holm – </a:t>
            </a:r>
            <a:r>
              <a:rPr lang="pl-PL" sz="1400" dirty="0" err="1"/>
              <a:t>FoodGroup</a:t>
            </a:r>
            <a:r>
              <a:rPr lang="pl-PL" sz="1400" dirty="0"/>
              <a:t> </a:t>
            </a:r>
            <a:r>
              <a:rPr lang="pl-PL" sz="1400" dirty="0" err="1"/>
              <a:t>Denmark</a:t>
            </a:r>
            <a:r>
              <a:rPr lang="pl-PL" sz="1400" dirty="0"/>
              <a:t> „Nowa żywność funkcjonalna czynnikiem wpływającym na zdrowy układ sercowo – naczyniowy</a:t>
            </a:r>
            <a:r>
              <a:rPr lang="pl-PL" sz="1400" dirty="0" smtClean="0"/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„</a:t>
            </a:r>
            <a:r>
              <a:rPr lang="pl-PL" sz="1400" dirty="0"/>
              <a:t>Rynek żywności funkcjonalnej – wzrost- za jaką cenę?” raport „</a:t>
            </a:r>
            <a:r>
              <a:rPr lang="pl-PL" sz="1400" dirty="0" err="1"/>
              <a:t>Fresh&amp;cool</a:t>
            </a:r>
            <a:r>
              <a:rPr lang="pl-PL" sz="1400" dirty="0"/>
              <a:t> market</a:t>
            </a:r>
            <a:r>
              <a:rPr lang="pl-PL" sz="1400" dirty="0" smtClean="0"/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B</a:t>
            </a:r>
            <a:r>
              <a:rPr lang="pl-PL" sz="1400" dirty="0"/>
              <a:t>. Ziębińska „Uniwersytety Trzeciego Wieku jako instytucje przeciwdziałające</a:t>
            </a:r>
            <a:br>
              <a:rPr lang="pl-PL" sz="1400" dirty="0"/>
            </a:br>
            <a:r>
              <a:rPr lang="pl-PL" sz="1400" dirty="0"/>
              <a:t>marginalizacji osób starszych” – praca doktorska, Uniwersytet Śląski w Katowicach</a:t>
            </a:r>
            <a:br>
              <a:rPr lang="pl-PL" sz="1400" dirty="0"/>
            </a:br>
            <a:r>
              <a:rPr lang="pl-PL" sz="1400" dirty="0"/>
              <a:t>Wydział Nauk </a:t>
            </a:r>
            <a:r>
              <a:rPr lang="pl-PL" sz="1400" dirty="0" smtClean="0"/>
              <a:t>Społecznych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Ministry of Internal Affairs and Communications, "Population Census of </a:t>
            </a:r>
            <a:r>
              <a:rPr lang="en-US" sz="1400" dirty="0" smtClean="0">
                <a:solidFill>
                  <a:prstClr val="black"/>
                </a:solidFill>
              </a:rPr>
              <a:t>Japan</a:t>
            </a:r>
            <a:r>
              <a:rPr lang="pl-PL" sz="1400" dirty="0" smtClean="0">
                <a:solidFill>
                  <a:prstClr val="black"/>
                </a:solidFill>
              </a:rPr>
              <a:t>”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EUROSTAT </a:t>
            </a:r>
            <a:r>
              <a:rPr lang="pl-PL" sz="1400" dirty="0" smtClean="0">
                <a:solidFill>
                  <a:prstClr val="black"/>
                </a:solidFill>
              </a:rPr>
              <a:t>www. epp.eurostat.ec.europa.eu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 smtClean="0">
                <a:solidFill>
                  <a:prstClr val="black"/>
                </a:solidFill>
              </a:rPr>
              <a:t>Główny </a:t>
            </a:r>
            <a:r>
              <a:rPr lang="pl-PL" sz="1400" dirty="0">
                <a:solidFill>
                  <a:prstClr val="black"/>
                </a:solidFill>
              </a:rPr>
              <a:t>Urząd Statystyczny </a:t>
            </a:r>
            <a:r>
              <a:rPr lang="pl-PL" sz="1400" dirty="0" smtClean="0">
                <a:solidFill>
                  <a:prstClr val="black"/>
                </a:solidFill>
              </a:rPr>
              <a:t> www.stat.gov.pl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 smtClean="0">
                <a:solidFill>
                  <a:prstClr val="black"/>
                </a:solidFill>
              </a:rPr>
              <a:t> Forum mleczarskie www.forummleczarskie.pl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err="1" smtClean="0"/>
              <a:t>D.Górecka</a:t>
            </a:r>
            <a:r>
              <a:rPr lang="pl-PL" sz="1400" dirty="0" smtClean="0"/>
              <a:t> </a:t>
            </a:r>
            <a:r>
              <a:rPr lang="pl-PL" sz="1400" dirty="0"/>
              <a:t> </a:t>
            </a:r>
            <a:r>
              <a:rPr lang="pl-PL" sz="1400" dirty="0" smtClean="0"/>
              <a:t>„Nowe </a:t>
            </a:r>
            <a:r>
              <a:rPr lang="pl-PL" sz="1400" dirty="0"/>
              <a:t>kierunki produkcji żywności </a:t>
            </a:r>
            <a:r>
              <a:rPr lang="pl-PL" sz="1400" dirty="0" smtClean="0"/>
              <a:t>funkcjonalnej i instrumenty jej promocji” </a:t>
            </a:r>
            <a:r>
              <a:rPr lang="pl-PL" sz="1400" dirty="0"/>
              <a:t>Przemysł </a:t>
            </a:r>
            <a:r>
              <a:rPr lang="pl-PL" sz="1400" dirty="0" smtClean="0"/>
              <a:t>Spożywczy,6/2007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www.creator7.eu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Ogawa </a:t>
            </a:r>
            <a:r>
              <a:rPr lang="en-US" sz="1400" dirty="0"/>
              <a:t>H, Yoshihara A, </a:t>
            </a:r>
            <a:r>
              <a:rPr lang="en-US" sz="1400" dirty="0" err="1"/>
              <a:t>Hirotomi</a:t>
            </a:r>
            <a:r>
              <a:rPr lang="en-US" sz="1400" dirty="0"/>
              <a:t> T, Ando Y, Miyazaki H: Risk factors </a:t>
            </a:r>
            <a:r>
              <a:rPr lang="en-US" sz="1400" dirty="0" smtClean="0"/>
              <a:t>for</a:t>
            </a:r>
            <a:r>
              <a:rPr lang="pl-PL" sz="1400" dirty="0" smtClean="0"/>
              <a:t> </a:t>
            </a:r>
            <a:r>
              <a:rPr lang="en-US" sz="1400" dirty="0" smtClean="0"/>
              <a:t>periodontal </a:t>
            </a:r>
            <a:r>
              <a:rPr lang="en-US" sz="1400" dirty="0"/>
              <a:t>disease progression among elderly people.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Periodontol</a:t>
            </a:r>
            <a:r>
              <a:rPr lang="en-US" sz="1400" dirty="0"/>
              <a:t> </a:t>
            </a:r>
            <a:r>
              <a:rPr lang="en-US" sz="1400" dirty="0" smtClean="0"/>
              <a:t>2002</a:t>
            </a:r>
            <a:endParaRPr lang="pl-PL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M.J. </a:t>
            </a:r>
            <a:r>
              <a:rPr lang="pl-PL" sz="1400" dirty="0" err="1" smtClean="0"/>
              <a:t>Karvonen</a:t>
            </a:r>
            <a:r>
              <a:rPr lang="pl-PL" sz="1400" dirty="0"/>
              <a:t> </a:t>
            </a:r>
            <a:r>
              <a:rPr lang="pl-PL" sz="1400" dirty="0" smtClean="0"/>
              <a:t>„</a:t>
            </a:r>
            <a:r>
              <a:rPr lang="en-US" sz="1400" dirty="0" smtClean="0"/>
              <a:t>Prevention </a:t>
            </a:r>
            <a:r>
              <a:rPr lang="en-US" sz="1400" dirty="0"/>
              <a:t>of cardiovascular disease among the </a:t>
            </a:r>
            <a:r>
              <a:rPr lang="en-US" sz="1400" dirty="0" smtClean="0"/>
              <a:t>elderly</a:t>
            </a:r>
            <a:r>
              <a:rPr lang="pl-PL" sz="1400" dirty="0" smtClean="0"/>
              <a:t>” </a:t>
            </a:r>
            <a:r>
              <a:rPr lang="en-US" sz="1400" dirty="0" smtClean="0"/>
              <a:t>Bulletin </a:t>
            </a:r>
            <a:r>
              <a:rPr lang="en-US" sz="1400" dirty="0"/>
              <a:t>of the World Health </a:t>
            </a:r>
            <a:r>
              <a:rPr lang="en-US" sz="1400" dirty="0" err="1"/>
              <a:t>Organisation</a:t>
            </a:r>
            <a:r>
              <a:rPr lang="en-US" sz="1400" dirty="0"/>
              <a:t>, 66 (1): 7-14 (</a:t>
            </a:r>
            <a:r>
              <a:rPr lang="en-US" sz="1400" dirty="0" smtClean="0"/>
              <a:t>19</a:t>
            </a:r>
            <a:r>
              <a:rPr lang="pl-PL" sz="1400" dirty="0" smtClean="0"/>
              <a:t>98)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err="1" smtClean="0"/>
              <a:t>J.Woo</a:t>
            </a:r>
            <a:r>
              <a:rPr lang="pl-PL" sz="1400" dirty="0" smtClean="0"/>
              <a:t> „</a:t>
            </a:r>
            <a:r>
              <a:rPr lang="en-US" sz="1400" dirty="0" smtClean="0"/>
              <a:t>Relationships </a:t>
            </a:r>
            <a:r>
              <a:rPr lang="en-US" sz="1400" dirty="0"/>
              <a:t>among diet, physical activity and other </a:t>
            </a:r>
            <a:r>
              <a:rPr lang="en-US" sz="1400" dirty="0" smtClean="0"/>
              <a:t>lifestyle</a:t>
            </a:r>
            <a:r>
              <a:rPr lang="pl-PL" sz="1400" dirty="0" smtClean="0"/>
              <a:t> </a:t>
            </a:r>
            <a:r>
              <a:rPr lang="en-US" sz="1400" dirty="0" smtClean="0"/>
              <a:t>factors </a:t>
            </a:r>
            <a:r>
              <a:rPr lang="en-US" sz="1400" dirty="0"/>
              <a:t>and debilitating diseases in the </a:t>
            </a:r>
            <a:r>
              <a:rPr lang="en-US" sz="1400" dirty="0" smtClean="0"/>
              <a:t>elderly</a:t>
            </a:r>
            <a:r>
              <a:rPr lang="pl-PL" sz="1400" dirty="0" smtClean="0"/>
              <a:t>, </a:t>
            </a:r>
            <a:r>
              <a:rPr lang="pl-PL" sz="1400" dirty="0" err="1"/>
              <a:t>European</a:t>
            </a:r>
            <a:r>
              <a:rPr lang="pl-PL" sz="1400" dirty="0"/>
              <a:t> </a:t>
            </a:r>
            <a:r>
              <a:rPr lang="pl-PL" sz="1400" dirty="0" err="1"/>
              <a:t>Journal</a:t>
            </a:r>
            <a:r>
              <a:rPr lang="pl-PL" sz="1400" dirty="0"/>
              <a:t> of </a:t>
            </a:r>
            <a:r>
              <a:rPr lang="pl-PL" sz="1400" dirty="0" err="1"/>
              <a:t>Clinical</a:t>
            </a:r>
            <a:r>
              <a:rPr lang="pl-PL" sz="1400" dirty="0"/>
              <a:t> </a:t>
            </a:r>
            <a:r>
              <a:rPr lang="pl-PL" sz="1400" dirty="0" err="1"/>
              <a:t>Nutrition</a:t>
            </a:r>
            <a:r>
              <a:rPr lang="pl-PL" sz="1400" dirty="0"/>
              <a:t> (2000) 54</a:t>
            </a:r>
            <a:endParaRPr lang="en-US" sz="1400" dirty="0"/>
          </a:p>
          <a:p>
            <a:endParaRPr lang="pl-PL" sz="1400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pl-PL" sz="1400" dirty="0">
              <a:solidFill>
                <a:prstClr val="black"/>
              </a:solidFill>
            </a:endParaRPr>
          </a:p>
          <a:p>
            <a:endParaRPr lang="pl-PL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133207"/>
            <a:ext cx="30963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Przegląd literatury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43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9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084168" y="3102640"/>
            <a:ext cx="273630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l-PL" sz="1600" dirty="0" smtClean="0"/>
              <a:t>Według Urzędu Statystycznego polscy emeryci wydają stosunkowo największą ilość pieniędzy na żywności w stosunku do pozostałych grup społecznych.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61270319"/>
              </p:ext>
            </p:extLst>
          </p:nvPr>
        </p:nvGraphicFramePr>
        <p:xfrm>
          <a:off x="611560" y="2996952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259632" y="1556792"/>
            <a:ext cx="6984776" cy="576064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b="1" noProof="0" dirty="0" smtClean="0">
                <a:latin typeface="Arial" pitchFamily="34" charset="0"/>
                <a:cs typeface="Arial" pitchFamily="34" charset="0"/>
              </a:rPr>
              <a:t>Wydatki emerytów na żywność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916832"/>
            <a:ext cx="6213041" cy="1037977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CREATOR/ BIO LIFE</a:t>
            </a:r>
            <a:endParaRPr lang="pl-PL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95936" y="3501008"/>
            <a:ext cx="5003670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/>
              <a:t>BIO </a:t>
            </a:r>
            <a:r>
              <a:rPr lang="pl-PL" b="1" dirty="0" smtClean="0"/>
              <a:t>LIFE - Business Innovation Opportunities – </a:t>
            </a:r>
            <a:br>
              <a:rPr lang="pl-PL" b="1" dirty="0" smtClean="0"/>
            </a:br>
            <a:r>
              <a:rPr lang="pl-PL" b="1" dirty="0" smtClean="0"/>
              <a:t>Life Improvement </a:t>
            </a:r>
            <a:r>
              <a:rPr lang="pl-PL" b="1" dirty="0"/>
              <a:t>and Food </a:t>
            </a:r>
            <a:r>
              <a:rPr lang="pl-PL" b="1" dirty="0" smtClean="0"/>
              <a:t>for Elderly</a:t>
            </a:r>
            <a:endParaRPr lang="pl-PL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0"/>
          <a:stretch/>
        </p:blipFill>
        <p:spPr bwMode="auto">
          <a:xfrm>
            <a:off x="1283446" y="3238748"/>
            <a:ext cx="2566892" cy="117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Cre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79" y="186776"/>
            <a:ext cx="1512168" cy="5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535" y="188639"/>
            <a:ext cx="1506529" cy="59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484" y="315639"/>
            <a:ext cx="2032000" cy="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0"/>
          <a:stretch/>
        </p:blipFill>
        <p:spPr bwMode="auto">
          <a:xfrm>
            <a:off x="5567484" y="170146"/>
            <a:ext cx="1380640" cy="62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51" y="1539728"/>
            <a:ext cx="3190646" cy="341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11126" y="1124744"/>
            <a:ext cx="5156357" cy="4471057"/>
            <a:chOff x="90733" y="2204864"/>
            <a:chExt cx="4567249" cy="4039009"/>
          </a:xfrm>
        </p:grpSpPr>
        <p:grpSp>
          <p:nvGrpSpPr>
            <p:cNvPr id="20" name="Group 19"/>
            <p:cNvGrpSpPr/>
            <p:nvPr/>
          </p:nvGrpSpPr>
          <p:grpSpPr>
            <a:xfrm>
              <a:off x="851897" y="2204864"/>
              <a:ext cx="3576086" cy="1881500"/>
              <a:chOff x="851897" y="2204864"/>
              <a:chExt cx="3576086" cy="18815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87572" y="2204864"/>
                <a:ext cx="264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Cel główny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51897" y="2574196"/>
                <a:ext cx="3024336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b="1" dirty="0" smtClean="0"/>
                  <a:t>CREATOR </a:t>
                </a:r>
                <a:r>
                  <a:rPr lang="pl-PL" sz="1400" dirty="0" smtClean="0"/>
                  <a:t>– identyfikacja oczekiwań oraz stworzenie nowych możliwości wynikających z potrzeb starzejącego się społeczeństwa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0733" y="4365104"/>
              <a:ext cx="4567249" cy="1878769"/>
              <a:chOff x="90733" y="4365104"/>
              <a:chExt cx="4567249" cy="187876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95794" y="4365104"/>
                <a:ext cx="264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Cele szczegółowe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0733" y="4947729"/>
                <a:ext cx="4567249" cy="1296144"/>
                <a:chOff x="90733" y="4947729"/>
                <a:chExt cx="4567249" cy="1296144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90733" y="4947729"/>
                  <a:ext cx="2180250" cy="12961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100" dirty="0"/>
                    <a:t>adaptacja oraz dalsza dywersyfikacja</a:t>
                  </a:r>
                </a:p>
                <a:p>
                  <a:pPr algn="ctr"/>
                  <a:r>
                    <a:rPr lang="pl-PL" sz="1100" dirty="0"/>
                    <a:t>sektora opieki i dobrego</a:t>
                  </a:r>
                </a:p>
                <a:p>
                  <a:pPr algn="ctr"/>
                  <a:r>
                    <a:rPr lang="pl-PL" sz="1100" dirty="0"/>
                    <a:t>samopoczucia</a:t>
                  </a:r>
                </a:p>
                <a:p>
                  <a:pPr algn="ctr"/>
                  <a:r>
                    <a:rPr lang="pl-PL" sz="1100" dirty="0"/>
                    <a:t>na poziomie regionalnym</a:t>
                  </a:r>
                  <a:endParaRPr lang="pl-PL" sz="1100" dirty="0" smtClean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403255" y="4947729"/>
                  <a:ext cx="2254727" cy="12961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100" dirty="0"/>
                    <a:t>stworzenie innowacyjnych oraz</a:t>
                  </a:r>
                </a:p>
                <a:p>
                  <a:pPr algn="ctr"/>
                  <a:r>
                    <a:rPr lang="pl-PL" sz="1100" dirty="0"/>
                    <a:t>zorientowanych na nowoczesne</a:t>
                  </a:r>
                </a:p>
                <a:p>
                  <a:pPr algn="ctr"/>
                  <a:r>
                    <a:rPr lang="pl-PL" sz="1100" dirty="0"/>
                    <a:t>technologie produktów lub usług</a:t>
                  </a:r>
                  <a:endParaRPr lang="pl-PL" sz="1100" dirty="0" smtClean="0"/>
                </a:p>
              </p:txBody>
            </p:sp>
          </p:grpSp>
        </p:grpSp>
      </p:grp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0"/>
          <a:stretch/>
        </p:blipFill>
        <p:spPr bwMode="auto">
          <a:xfrm>
            <a:off x="5150612" y="5669095"/>
            <a:ext cx="1535278" cy="7002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4771539" y="5755818"/>
            <a:ext cx="379073" cy="26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511440" cy="50405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800" b="1" dirty="0" smtClean="0"/>
              <a:t>Założenia i cel projektu BIO LIFE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68" y="2348880"/>
            <a:ext cx="8003232" cy="32012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Cel: </a:t>
            </a:r>
          </a:p>
          <a:p>
            <a:r>
              <a:rPr lang="pl-PL" dirty="0" smtClean="0"/>
              <a:t>Identyfikacja oczekiwań oraz preferencji żywieniowych społeczeństwa +55 (badania ankietowe)</a:t>
            </a:r>
          </a:p>
          <a:p>
            <a:r>
              <a:rPr lang="pl-PL" dirty="0" smtClean="0"/>
              <a:t>Merytoryczna pomoc w stworzeniu kompendium wiedzy dotyczącego prawidłowych zasad żywieniowych osób starszych</a:t>
            </a:r>
          </a:p>
          <a:p>
            <a:pPr algn="just"/>
            <a:r>
              <a:rPr lang="pl-PL" dirty="0" smtClean="0"/>
              <a:t>Badanie rynku pod kątem dotychczasowego asortymentu produktów przeznaczonych dla osób starszych </a:t>
            </a:r>
          </a:p>
          <a:p>
            <a:r>
              <a:rPr lang="pl-PL" dirty="0" smtClean="0"/>
              <a:t>Identyfikacja nisz oraz sformuowanie wytycznych dla przemysłu w celu stworzenia (rozszerzenia) asortymentu produktów przeznaczonych dla osób starszych</a:t>
            </a:r>
          </a:p>
          <a:p>
            <a:endParaRPr lang="pl-PL" dirty="0"/>
          </a:p>
        </p:txBody>
      </p:sp>
      <p:grpSp>
        <p:nvGrpSpPr>
          <p:cNvPr id="9" name="Group 8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4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3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697119" cy="50405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800" b="1" dirty="0" smtClean="0"/>
              <a:t>Pozostałe podprojekty CREATORA</a:t>
            </a:r>
            <a:endParaRPr lang="pl-PL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4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93642" y="2060848"/>
            <a:ext cx="4090685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RECO – </a:t>
            </a:r>
            <a:r>
              <a:rPr lang="pl-PL" dirty="0" smtClean="0"/>
              <a:t>polepszenie jakości</a:t>
            </a:r>
          </a:p>
          <a:p>
            <a:r>
              <a:rPr lang="pl-PL" dirty="0" smtClean="0"/>
              <a:t>życia osób starszych, poprzez wypracowanie</a:t>
            </a:r>
          </a:p>
          <a:p>
            <a:r>
              <a:rPr lang="pl-PL" dirty="0" smtClean="0"/>
              <a:t>metod, które zapewnią dbałość o rozwój</a:t>
            </a:r>
          </a:p>
          <a:p>
            <a:r>
              <a:rPr lang="pl-PL" dirty="0" smtClean="0"/>
              <a:t>i wspieranie zasobów seniorów (</a:t>
            </a:r>
            <a:r>
              <a:rPr lang="pl-PL" u="sng" dirty="0" smtClean="0"/>
              <a:t>aktywacja osób starszych</a:t>
            </a:r>
            <a:r>
              <a:rPr lang="pl-PL" dirty="0" smtClean="0"/>
              <a:t>), Targi Aktywni +50 (Marzec 2011)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6" y="2116379"/>
            <a:ext cx="865448" cy="82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2552" y="4560595"/>
            <a:ext cx="4090685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smtClean="0"/>
              <a:t>ENSURE</a:t>
            </a:r>
            <a:r>
              <a:rPr lang="pl-PL" dirty="0" smtClean="0"/>
              <a:t> -uniknięcie utraty doświadczenia</a:t>
            </a:r>
          </a:p>
          <a:p>
            <a:r>
              <a:rPr lang="pl-PL" dirty="0" smtClean="0"/>
              <a:t>i umiejętności osób 55+oraz ich aktywizacja zawodowa i społeczna poprzez stworzenie inteligentnej </a:t>
            </a:r>
            <a:r>
              <a:rPr lang="pl-PL" u="sng" dirty="0" smtClean="0"/>
              <a:t>bazy </a:t>
            </a:r>
            <a:r>
              <a:rPr lang="pl-PL" dirty="0" smtClean="0"/>
              <a:t> </a:t>
            </a:r>
            <a:r>
              <a:rPr lang="pl-PL" u="sng" dirty="0" smtClean="0"/>
              <a:t>zawierającej dane </a:t>
            </a:r>
            <a:r>
              <a:rPr lang="pl-PL" dirty="0" smtClean="0"/>
              <a:t>dotyczące doświadczenia zawodowego specjalistów 55+ z różnych sektorów</a:t>
            </a:r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4509959" y="2529270"/>
            <a:ext cx="4454527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smtClean="0"/>
              <a:t>SILHOUETTE</a:t>
            </a:r>
            <a:r>
              <a:rPr lang="pl-PL" dirty="0" smtClean="0"/>
              <a:t> - identyfikacja </a:t>
            </a:r>
            <a:r>
              <a:rPr lang="pl-PL" dirty="0"/>
              <a:t>i współdzielenie praktyk, wiedzy </a:t>
            </a:r>
            <a:r>
              <a:rPr lang="pl-PL" dirty="0" smtClean="0"/>
              <a:t>i narzędzi opartych na </a:t>
            </a:r>
            <a:r>
              <a:rPr lang="pl-PL" u="sng" dirty="0" smtClean="0"/>
              <a:t>technologii teleinformatycznych </a:t>
            </a:r>
            <a:r>
              <a:rPr lang="pl-PL" dirty="0" smtClean="0"/>
              <a:t>umożliwiających </a:t>
            </a:r>
            <a:r>
              <a:rPr lang="pl-PL" dirty="0"/>
              <a:t>aktywny, zdrowy </a:t>
            </a:r>
            <a:r>
              <a:rPr lang="pl-PL" dirty="0" smtClean="0"/>
              <a:t>i społeczny </a:t>
            </a:r>
            <a:r>
              <a:rPr lang="pl-PL" dirty="0"/>
              <a:t>styl </a:t>
            </a:r>
            <a:r>
              <a:rPr lang="pl-PL" dirty="0" smtClean="0"/>
              <a:t>życia </a:t>
            </a:r>
            <a:r>
              <a:rPr lang="pl-PL" dirty="0"/>
              <a:t>osób </a:t>
            </a:r>
            <a:r>
              <a:rPr lang="pl-PL" dirty="0" smtClean="0"/>
              <a:t>starszych</a:t>
            </a:r>
            <a:r>
              <a:rPr lang="pl-PL" dirty="0"/>
              <a:t> </a:t>
            </a:r>
            <a:r>
              <a:rPr lang="pl-PL" dirty="0" smtClean="0"/>
              <a:t>(koncentracja na bezpieczeństwie, zdrowiu nowoczesnej komunikacji </a:t>
            </a:r>
            <a:r>
              <a:rPr lang="pl-PL" dirty="0"/>
              <a:t>oraz wspomaganiu poza domem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9961" y="4797152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b="1" dirty="0" smtClean="0"/>
              <a:t>SILVER ECONOMY </a:t>
            </a:r>
            <a:r>
              <a:rPr lang="pl-PL" dirty="0" smtClean="0"/>
              <a:t>- idektyfikacja i zaproponowanie </a:t>
            </a:r>
            <a:r>
              <a:rPr lang="pl-PL" u="sng" dirty="0" smtClean="0"/>
              <a:t>nowych produktów i usług</a:t>
            </a:r>
          </a:p>
          <a:p>
            <a:r>
              <a:rPr lang="pl-PL" dirty="0" smtClean="0"/>
              <a:t>odpowiadających na potrzeby starzejącej się populacji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6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71016"/>
            <a:ext cx="5904655" cy="613768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 smtClean="0"/>
              <a:t>Starzenie się społeczeństwa EU-25</a:t>
            </a:r>
            <a:endParaRPr lang="pl-PL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74046"/>
              </p:ext>
            </p:extLst>
          </p:nvPr>
        </p:nvGraphicFramePr>
        <p:xfrm>
          <a:off x="275405" y="2065202"/>
          <a:ext cx="7418289" cy="40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8722"/>
            <a:ext cx="2066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9" name="Image 0" descr="Crea2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4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406677" y="1772815"/>
            <a:ext cx="43204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</a:rPr>
              <a:t>lata 60. XX w.: </a:t>
            </a:r>
            <a:r>
              <a:rPr lang="pl-PL" sz="1600" dirty="0">
                <a:solidFill>
                  <a:schemeClr val="tx1"/>
                </a:solidFill>
              </a:rPr>
              <a:t>1 osoba starsza na 3 </a:t>
            </a:r>
            <a:r>
              <a:rPr lang="pl-PL" sz="1600" dirty="0" smtClean="0">
                <a:solidFill>
                  <a:schemeClr val="tx1"/>
                </a:solidFill>
              </a:rPr>
              <a:t>młodocianych</a:t>
            </a:r>
          </a:p>
          <a:p>
            <a:r>
              <a:rPr lang="pl-PL" sz="1600" b="1" dirty="0" smtClean="0">
                <a:solidFill>
                  <a:schemeClr val="tx1"/>
                </a:solidFill>
              </a:rPr>
              <a:t>2060 </a:t>
            </a:r>
            <a:r>
              <a:rPr lang="pl-PL" sz="1600" b="1" dirty="0">
                <a:solidFill>
                  <a:schemeClr val="tx1"/>
                </a:solidFill>
              </a:rPr>
              <a:t>r.: </a:t>
            </a:r>
            <a:r>
              <a:rPr lang="pl-PL" sz="1600" dirty="0" smtClean="0">
                <a:solidFill>
                  <a:schemeClr val="tx1"/>
                </a:solidFill>
              </a:rPr>
              <a:t>2 </a:t>
            </a:r>
            <a:r>
              <a:rPr lang="pl-PL" sz="1600" dirty="0">
                <a:solidFill>
                  <a:schemeClr val="tx1"/>
                </a:solidFill>
              </a:rPr>
              <a:t>osoby starsze na 1 młodocianego</a:t>
            </a:r>
          </a:p>
        </p:txBody>
      </p:sp>
    </p:spTree>
    <p:extLst>
      <p:ext uri="{BB962C8B-B14F-4D97-AF65-F5344CB8AC3E}">
        <p14:creationId xmlns:p14="http://schemas.microsoft.com/office/powerpoint/2010/main" val="3703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980728"/>
            <a:ext cx="4464496" cy="636227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 smtClean="0"/>
              <a:t>Struktura populacji -Japonia</a:t>
            </a:r>
            <a:endParaRPr lang="pl-PL" sz="28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1" y="2060848"/>
            <a:ext cx="7638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5405" y="170146"/>
            <a:ext cx="6672719" cy="629758"/>
            <a:chOff x="275405" y="170146"/>
            <a:chExt cx="6672719" cy="629758"/>
          </a:xfrm>
        </p:grpSpPr>
        <p:pic>
          <p:nvPicPr>
            <p:cNvPr id="7" name="Image 0" descr="Crea2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952254" y="6611779"/>
            <a:ext cx="5951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00" dirty="0" smtClean="0"/>
              <a:t>Źródło: </a:t>
            </a:r>
            <a:r>
              <a:rPr lang="en-US" sz="1000" dirty="0" smtClean="0">
                <a:solidFill>
                  <a:prstClr val="black"/>
                </a:solidFill>
              </a:rPr>
              <a:t>Up </a:t>
            </a:r>
            <a:r>
              <a:rPr lang="en-US" sz="1000" dirty="0">
                <a:solidFill>
                  <a:prstClr val="black"/>
                </a:solidFill>
              </a:rPr>
              <a:t>to 2000: Ministry of Internal Affairs and Communications, "Population Census of Japan"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5405" y="138926"/>
            <a:ext cx="6672719" cy="629758"/>
            <a:chOff x="275405" y="170146"/>
            <a:chExt cx="6672719" cy="629758"/>
          </a:xfrm>
        </p:grpSpPr>
        <p:pic>
          <p:nvPicPr>
            <p:cNvPr id="5" name="Image 0" descr="Crea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405" y="188639"/>
              <a:ext cx="1512168" cy="55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3535" y="188639"/>
              <a:ext cx="1506529" cy="59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5484" y="315639"/>
              <a:ext cx="2032000" cy="4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20"/>
            <a:stretch/>
          </p:blipFill>
          <p:spPr bwMode="auto">
            <a:xfrm>
              <a:off x="5567484" y="170146"/>
              <a:ext cx="1380640" cy="62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75405" y="2138584"/>
            <a:ext cx="5160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Rycina 1: </a:t>
            </a:r>
            <a:r>
              <a:rPr lang="pl-PL" sz="1400" dirty="0"/>
              <a:t>O</a:t>
            </a:r>
            <a:r>
              <a:rPr lang="pl-PL" sz="1400" dirty="0" smtClean="0"/>
              <a:t>dsetek osób w </a:t>
            </a:r>
            <a:r>
              <a:rPr lang="pl-PL" sz="1400" dirty="0"/>
              <a:t>wieku </a:t>
            </a:r>
            <a:r>
              <a:rPr lang="pl-PL" sz="1400" dirty="0" smtClean="0"/>
              <a:t>65+ w stosunku </a:t>
            </a:r>
            <a:br>
              <a:rPr lang="pl-PL" sz="1400" dirty="0" smtClean="0"/>
            </a:br>
            <a:r>
              <a:rPr lang="pl-PL" sz="1400" dirty="0" smtClean="0"/>
              <a:t>do populacji w wieku produkcyjnym (16-64 </a:t>
            </a:r>
            <a:r>
              <a:rPr lang="pl-PL" sz="1400" dirty="0"/>
              <a:t>lat)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6316" y="6580780"/>
            <a:ext cx="177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EUROSTAT</a:t>
            </a:r>
            <a:endParaRPr lang="pl-PL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88046" y="6572641"/>
            <a:ext cx="145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EUROSTAT</a:t>
            </a:r>
            <a:endParaRPr lang="pl-PL" sz="1200" dirty="0"/>
          </a:p>
        </p:txBody>
      </p:sp>
      <p:sp>
        <p:nvSpPr>
          <p:cNvPr id="13" name="Rectangle 12"/>
          <p:cNvSpPr/>
          <p:nvPr/>
        </p:nvSpPr>
        <p:spPr>
          <a:xfrm>
            <a:off x="4788024" y="23045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/>
              <a:t>Rycina 2:Wydatki na opiekę nad osobami starszymi w 2008</a:t>
            </a:r>
            <a:endParaRPr lang="pl-PL" sz="14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30639" y="1052736"/>
            <a:ext cx="5134101" cy="636227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 smtClean="0"/>
              <a:t>Wstęp teoretyczny</a:t>
            </a:r>
            <a:endParaRPr lang="pl-PL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697" y="2712907"/>
            <a:ext cx="4536503" cy="3524405"/>
            <a:chOff x="121697" y="2789249"/>
            <a:chExt cx="4536503" cy="352440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97" y="2789249"/>
              <a:ext cx="4536503" cy="3524405"/>
              <a:chOff x="121697" y="2789249"/>
              <a:chExt cx="4536503" cy="3524405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97" y="2789249"/>
                <a:ext cx="4536503" cy="3524405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49570" y="2807332"/>
                <a:ext cx="2415824" cy="193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67744" y="6021288"/>
              <a:ext cx="29765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Oval 23"/>
          <p:cNvSpPr/>
          <p:nvPr/>
        </p:nvSpPr>
        <p:spPr>
          <a:xfrm>
            <a:off x="1993535" y="4051271"/>
            <a:ext cx="27420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oup 22"/>
          <p:cNvGrpSpPr/>
          <p:nvPr/>
        </p:nvGrpSpPr>
        <p:grpSpPr>
          <a:xfrm>
            <a:off x="4885650" y="2712907"/>
            <a:ext cx="4124948" cy="3596414"/>
            <a:chOff x="4885650" y="2784915"/>
            <a:chExt cx="4124948" cy="3596414"/>
          </a:xfrm>
        </p:grpSpPr>
        <p:grpSp>
          <p:nvGrpSpPr>
            <p:cNvPr id="3" name="Group 2"/>
            <p:cNvGrpSpPr/>
            <p:nvPr/>
          </p:nvGrpSpPr>
          <p:grpSpPr>
            <a:xfrm>
              <a:off x="4885650" y="2784915"/>
              <a:ext cx="4124948" cy="3596414"/>
              <a:chOff x="4885650" y="2784915"/>
              <a:chExt cx="4124948" cy="3596414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650" y="2784915"/>
                <a:ext cx="4124948" cy="359641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906627" y="2807332"/>
                <a:ext cx="2415824" cy="193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876256" y="6093296"/>
              <a:ext cx="19776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7" name="Oval 26"/>
          <p:cNvSpPr/>
          <p:nvPr/>
        </p:nvSpPr>
        <p:spPr>
          <a:xfrm>
            <a:off x="1377941" y="2996952"/>
            <a:ext cx="27420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val 27"/>
          <p:cNvSpPr/>
          <p:nvPr/>
        </p:nvSpPr>
        <p:spPr>
          <a:xfrm>
            <a:off x="2128797" y="2996952"/>
            <a:ext cx="27420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val 28"/>
          <p:cNvSpPr/>
          <p:nvPr/>
        </p:nvSpPr>
        <p:spPr>
          <a:xfrm>
            <a:off x="2915816" y="3140968"/>
            <a:ext cx="27420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Oval 29"/>
          <p:cNvSpPr/>
          <p:nvPr/>
        </p:nvSpPr>
        <p:spPr>
          <a:xfrm>
            <a:off x="2728125" y="4475109"/>
            <a:ext cx="27420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8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</TotalTime>
  <Words>1926</Words>
  <Application>Microsoft Office PowerPoint</Application>
  <PresentationFormat>On-screen Show (4:3)</PresentationFormat>
  <Paragraphs>355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„Potrzeby żywieniowe społeczeństwa 55+ w aspekcie żywności dostępnej  na rynku adresowanej do tej grupy - projekt BIO LIFE”</vt:lpstr>
      <vt:lpstr>1. Projekt CREATOR – BIO LIFE 2. Dane statystyczne dotyczące struktury społeczeństwa 3. Plan badań 4. Analiza rynku produktów przeznaczonych dla   grupy osób w  wieku +55 5. Podsumowanie     </vt:lpstr>
      <vt:lpstr>CREATOR/ BIO LIFE</vt:lpstr>
      <vt:lpstr>PowerPoint Presentation</vt:lpstr>
      <vt:lpstr>Założenia i cel projektu BIO LIFE</vt:lpstr>
      <vt:lpstr>Pozostałe podprojekty CREATORA</vt:lpstr>
      <vt:lpstr>Starzenie się społeczeństwa EU-25</vt:lpstr>
      <vt:lpstr>Struktura populacji -Japonia</vt:lpstr>
      <vt:lpstr>Wstęp teoretyczny</vt:lpstr>
      <vt:lpstr>PowerPoint Presentation</vt:lpstr>
      <vt:lpstr>PowerPoint Presentation</vt:lpstr>
      <vt:lpstr>PowerPoint Presentation</vt:lpstr>
      <vt:lpstr>Plan badań</vt:lpstr>
      <vt:lpstr>Międzynarodowy kwestionariusz żywieniowy</vt:lpstr>
      <vt:lpstr>Czy istnieje rynek żywności przeznaczonej dla grupy w wieku +55?</vt:lpstr>
      <vt:lpstr>Analiza rynku żywności przeznaczonej dla osób w wieku +55</vt:lpstr>
      <vt:lpstr>PowerPoint Presentation</vt:lpstr>
      <vt:lpstr>Analiza rynku żywności przeznaczonej dla osób w wieku +55</vt:lpstr>
      <vt:lpstr>Produkty dla seniorów – Świat i Polska</vt:lpstr>
      <vt:lpstr>          </vt:lpstr>
      <vt:lpstr>Dziękuję za uwagę!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„Potrzeby żywieniowe społeczeństwa 55+ w aspekcie żywności dostępnej  na rynku adresowanej do tej grupy - projekt BIO LIFE”</dc:title>
  <dc:creator>Princess</dc:creator>
  <cp:lastModifiedBy>Małgorzata Fejfer</cp:lastModifiedBy>
  <cp:revision>107</cp:revision>
  <dcterms:created xsi:type="dcterms:W3CDTF">2011-09-27T08:41:11Z</dcterms:created>
  <dcterms:modified xsi:type="dcterms:W3CDTF">2011-10-20T08:47:43Z</dcterms:modified>
</cp:coreProperties>
</file>