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4" r:id="rId2"/>
    <p:sldId id="275" r:id="rId3"/>
    <p:sldId id="279" r:id="rId4"/>
    <p:sldId id="280" r:id="rId5"/>
    <p:sldId id="277" r:id="rId6"/>
    <p:sldId id="278" r:id="rId7"/>
    <p:sldId id="281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B2F0BB69-8B15-4210-A224-A82202B0DD2F}">
          <p14:sldIdLst>
            <p14:sldId id="274"/>
            <p14:sldId id="275"/>
            <p14:sldId id="279"/>
            <p14:sldId id="280"/>
            <p14:sldId id="277"/>
            <p14:sldId id="278"/>
            <p14:sldId id="28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1513" autoAdjust="0"/>
  </p:normalViewPr>
  <p:slideViewPr>
    <p:cSldViewPr>
      <p:cViewPr>
        <p:scale>
          <a:sx n="66" d="100"/>
          <a:sy n="66" d="100"/>
        </p:scale>
        <p:origin x="-1596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EB8C7-2C82-44ED-95EF-855E2B6826FF}" type="datetimeFigureOut">
              <a:rPr lang="fr-FR" smtClean="0"/>
              <a:pPr/>
              <a:t>11/09/2013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E2D06-49AF-41EA-887F-580AAAD3FE5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466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gi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rme libre 21"/>
          <p:cNvSpPr/>
          <p:nvPr userDrawn="1"/>
        </p:nvSpPr>
        <p:spPr>
          <a:xfrm>
            <a:off x="-88901" y="-37578"/>
            <a:ext cx="9245426" cy="1039660"/>
          </a:xfrm>
          <a:custGeom>
            <a:avLst/>
            <a:gdLst>
              <a:gd name="connsiteX0" fmla="*/ 12526 w 9156526"/>
              <a:gd name="connsiteY0" fmla="*/ 0 h 1027134"/>
              <a:gd name="connsiteX1" fmla="*/ 0 w 9156526"/>
              <a:gd name="connsiteY1" fmla="*/ 1027134 h 1027134"/>
              <a:gd name="connsiteX2" fmla="*/ 9156526 w 9156526"/>
              <a:gd name="connsiteY2" fmla="*/ 551145 h 1027134"/>
              <a:gd name="connsiteX3" fmla="*/ 9156526 w 9156526"/>
              <a:gd name="connsiteY3" fmla="*/ 37578 h 1027134"/>
              <a:gd name="connsiteX4" fmla="*/ 12526 w 9156526"/>
              <a:gd name="connsiteY4" fmla="*/ 0 h 1027134"/>
              <a:gd name="connsiteX0" fmla="*/ 12526 w 9156526"/>
              <a:gd name="connsiteY0" fmla="*/ 12526 h 1039660"/>
              <a:gd name="connsiteX1" fmla="*/ 0 w 9156526"/>
              <a:gd name="connsiteY1" fmla="*/ 1039660 h 1039660"/>
              <a:gd name="connsiteX2" fmla="*/ 9156526 w 9156526"/>
              <a:gd name="connsiteY2" fmla="*/ 563671 h 1039660"/>
              <a:gd name="connsiteX3" fmla="*/ 9156526 w 9156526"/>
              <a:gd name="connsiteY3" fmla="*/ 0 h 1039660"/>
              <a:gd name="connsiteX4" fmla="*/ 12526 w 9156526"/>
              <a:gd name="connsiteY4" fmla="*/ 12526 h 1039660"/>
              <a:gd name="connsiteX0" fmla="*/ 631319 w 9851519"/>
              <a:gd name="connsiteY0" fmla="*/ 12526 h 1039660"/>
              <a:gd name="connsiteX1" fmla="*/ 694993 w 9851519"/>
              <a:gd name="connsiteY1" fmla="*/ 1039660 h 1039660"/>
              <a:gd name="connsiteX2" fmla="*/ 9851519 w 9851519"/>
              <a:gd name="connsiteY2" fmla="*/ 563671 h 1039660"/>
              <a:gd name="connsiteX3" fmla="*/ 9851519 w 9851519"/>
              <a:gd name="connsiteY3" fmla="*/ 0 h 1039660"/>
              <a:gd name="connsiteX4" fmla="*/ 631319 w 9851519"/>
              <a:gd name="connsiteY4" fmla="*/ 12526 h 1039660"/>
              <a:gd name="connsiteX0" fmla="*/ 697108 w 9917308"/>
              <a:gd name="connsiteY0" fmla="*/ 12526 h 1039660"/>
              <a:gd name="connsiteX1" fmla="*/ 671882 w 9917308"/>
              <a:gd name="connsiteY1" fmla="*/ 1039660 h 1039660"/>
              <a:gd name="connsiteX2" fmla="*/ 9917308 w 9917308"/>
              <a:gd name="connsiteY2" fmla="*/ 563671 h 1039660"/>
              <a:gd name="connsiteX3" fmla="*/ 9917308 w 9917308"/>
              <a:gd name="connsiteY3" fmla="*/ 0 h 1039660"/>
              <a:gd name="connsiteX4" fmla="*/ 697108 w 9917308"/>
              <a:gd name="connsiteY4" fmla="*/ 12526 h 1039660"/>
              <a:gd name="connsiteX0" fmla="*/ 25226 w 9245426"/>
              <a:gd name="connsiteY0" fmla="*/ 12526 h 1039660"/>
              <a:gd name="connsiteX1" fmla="*/ 0 w 9245426"/>
              <a:gd name="connsiteY1" fmla="*/ 1039660 h 1039660"/>
              <a:gd name="connsiteX2" fmla="*/ 9245426 w 9245426"/>
              <a:gd name="connsiteY2" fmla="*/ 563671 h 1039660"/>
              <a:gd name="connsiteX3" fmla="*/ 9245426 w 9245426"/>
              <a:gd name="connsiteY3" fmla="*/ 0 h 1039660"/>
              <a:gd name="connsiteX4" fmla="*/ 25226 w 9245426"/>
              <a:gd name="connsiteY4" fmla="*/ 12526 h 103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45426" h="1039660">
                <a:moveTo>
                  <a:pt x="25226" y="12526"/>
                </a:moveTo>
                <a:cubicBezTo>
                  <a:pt x="46451" y="354904"/>
                  <a:pt x="12613" y="526093"/>
                  <a:pt x="0" y="1039660"/>
                </a:cubicBezTo>
                <a:lnTo>
                  <a:pt x="9245426" y="563671"/>
                </a:lnTo>
                <a:lnTo>
                  <a:pt x="9245426" y="0"/>
                </a:lnTo>
                <a:lnTo>
                  <a:pt x="25226" y="12526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7016" y="3356992"/>
            <a:ext cx="8856984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3923928" cy="1152128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B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964" y="836712"/>
            <a:ext cx="454298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oneTexte 7"/>
          <p:cNvSpPr txBox="1"/>
          <p:nvPr userDrawn="1"/>
        </p:nvSpPr>
        <p:spPr>
          <a:xfrm>
            <a:off x="0" y="10840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3600" b="1" cap="none" spc="0" dirty="0" smtClean="0">
                <a:ln w="18000">
                  <a:solidFill>
                    <a:srgbClr val="92D050"/>
                  </a:solidFill>
                  <a:prstDash val="solid"/>
                  <a:miter lim="800000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Fabrication Rapide &amp; Eco-Design</a:t>
            </a:r>
            <a:endParaRPr lang="fr-FR" sz="3600" b="1" cap="none" spc="0" dirty="0">
              <a:ln w="18000">
                <a:solidFill>
                  <a:srgbClr val="92D050"/>
                </a:solidFill>
                <a:prstDash val="solid"/>
                <a:miter lim="800000"/>
              </a:ln>
              <a:solidFill>
                <a:schemeClr val="accent1">
                  <a:lumMod val="20000"/>
                  <a:lumOff val="80000"/>
                </a:schemeClr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 userDrawn="1"/>
        </p:nvSpPr>
        <p:spPr>
          <a:xfrm>
            <a:off x="28733" y="5292497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accent6">
                    <a:lumMod val="50000"/>
                  </a:schemeClr>
                </a:solidFill>
              </a:rPr>
              <a:t>Programme d’innovation pour la compétitivité des PME de la mécanique, de la machine spéciale, de la déformation et des matériaux dans les régions Wallonie-Lorraine –Luxembourg </a:t>
            </a:r>
            <a:endParaRPr lang="fr-FR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6"/>
          <a:stretch/>
        </p:blipFill>
        <p:spPr bwMode="auto">
          <a:xfrm>
            <a:off x="5731094" y="5877272"/>
            <a:ext cx="1796714" cy="89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500" y="5966146"/>
            <a:ext cx="2429611" cy="718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 descr="C:\Users\chevrets\Desktop\Drapeau-europeen_lightbox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906850"/>
            <a:ext cx="1072183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chevrets\Desktop\sans-titre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885" y="5814489"/>
            <a:ext cx="1021435" cy="1021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chevrets\Desktop\prf_lorraine.gif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4581" y="5892078"/>
            <a:ext cx="827584" cy="866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-72008" y="-99392"/>
            <a:ext cx="8100392" cy="850106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000000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5626-C436-4147-BC63-BC2AF7DD5B95}" type="slidenum">
              <a:rPr lang="fr-BE" smtClean="0"/>
              <a:pPr/>
              <a:t>‹#›</a:t>
            </a:fld>
            <a:endParaRPr lang="fr-BE" dirty="0"/>
          </a:p>
        </p:txBody>
      </p:sp>
      <p:pic>
        <p:nvPicPr>
          <p:cNvPr id="7" name="Image 6" descr="L7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0"/>
            <a:ext cx="871107" cy="4766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e libre 9"/>
          <p:cNvSpPr/>
          <p:nvPr userDrawn="1"/>
        </p:nvSpPr>
        <p:spPr>
          <a:xfrm rot="10800000">
            <a:off x="-180528" y="5949280"/>
            <a:ext cx="9358625" cy="1152128"/>
          </a:xfrm>
          <a:custGeom>
            <a:avLst/>
            <a:gdLst>
              <a:gd name="connsiteX0" fmla="*/ 12526 w 9156526"/>
              <a:gd name="connsiteY0" fmla="*/ 0 h 1027134"/>
              <a:gd name="connsiteX1" fmla="*/ 0 w 9156526"/>
              <a:gd name="connsiteY1" fmla="*/ 1027134 h 1027134"/>
              <a:gd name="connsiteX2" fmla="*/ 9156526 w 9156526"/>
              <a:gd name="connsiteY2" fmla="*/ 551145 h 1027134"/>
              <a:gd name="connsiteX3" fmla="*/ 9156526 w 9156526"/>
              <a:gd name="connsiteY3" fmla="*/ 37578 h 1027134"/>
              <a:gd name="connsiteX4" fmla="*/ 12526 w 9156526"/>
              <a:gd name="connsiteY4" fmla="*/ 0 h 1027134"/>
              <a:gd name="connsiteX0" fmla="*/ 12526 w 9156526"/>
              <a:gd name="connsiteY0" fmla="*/ 12526 h 1039660"/>
              <a:gd name="connsiteX1" fmla="*/ 0 w 9156526"/>
              <a:gd name="connsiteY1" fmla="*/ 1039660 h 1039660"/>
              <a:gd name="connsiteX2" fmla="*/ 9156526 w 9156526"/>
              <a:gd name="connsiteY2" fmla="*/ 563671 h 1039660"/>
              <a:gd name="connsiteX3" fmla="*/ 9156526 w 9156526"/>
              <a:gd name="connsiteY3" fmla="*/ 0 h 1039660"/>
              <a:gd name="connsiteX4" fmla="*/ 12526 w 9156526"/>
              <a:gd name="connsiteY4" fmla="*/ 12526 h 103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526" h="1039660">
                <a:moveTo>
                  <a:pt x="12526" y="12526"/>
                </a:moveTo>
                <a:lnTo>
                  <a:pt x="0" y="1039660"/>
                </a:lnTo>
                <a:lnTo>
                  <a:pt x="9156526" y="563671"/>
                </a:lnTo>
                <a:lnTo>
                  <a:pt x="9156526" y="0"/>
                </a:lnTo>
                <a:lnTo>
                  <a:pt x="12526" y="12526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Forme libre 8"/>
          <p:cNvSpPr/>
          <p:nvPr userDrawn="1"/>
        </p:nvSpPr>
        <p:spPr>
          <a:xfrm>
            <a:off x="-88901" y="-37578"/>
            <a:ext cx="9245426" cy="1039660"/>
          </a:xfrm>
          <a:custGeom>
            <a:avLst/>
            <a:gdLst>
              <a:gd name="connsiteX0" fmla="*/ 12526 w 9156526"/>
              <a:gd name="connsiteY0" fmla="*/ 0 h 1027134"/>
              <a:gd name="connsiteX1" fmla="*/ 0 w 9156526"/>
              <a:gd name="connsiteY1" fmla="*/ 1027134 h 1027134"/>
              <a:gd name="connsiteX2" fmla="*/ 9156526 w 9156526"/>
              <a:gd name="connsiteY2" fmla="*/ 551145 h 1027134"/>
              <a:gd name="connsiteX3" fmla="*/ 9156526 w 9156526"/>
              <a:gd name="connsiteY3" fmla="*/ 37578 h 1027134"/>
              <a:gd name="connsiteX4" fmla="*/ 12526 w 9156526"/>
              <a:gd name="connsiteY4" fmla="*/ 0 h 1027134"/>
              <a:gd name="connsiteX0" fmla="*/ 12526 w 9156526"/>
              <a:gd name="connsiteY0" fmla="*/ 12526 h 1039660"/>
              <a:gd name="connsiteX1" fmla="*/ 0 w 9156526"/>
              <a:gd name="connsiteY1" fmla="*/ 1039660 h 1039660"/>
              <a:gd name="connsiteX2" fmla="*/ 9156526 w 9156526"/>
              <a:gd name="connsiteY2" fmla="*/ 563671 h 1039660"/>
              <a:gd name="connsiteX3" fmla="*/ 9156526 w 9156526"/>
              <a:gd name="connsiteY3" fmla="*/ 0 h 1039660"/>
              <a:gd name="connsiteX4" fmla="*/ 12526 w 9156526"/>
              <a:gd name="connsiteY4" fmla="*/ 12526 h 1039660"/>
              <a:gd name="connsiteX0" fmla="*/ 631319 w 9851519"/>
              <a:gd name="connsiteY0" fmla="*/ 12526 h 1039660"/>
              <a:gd name="connsiteX1" fmla="*/ 694993 w 9851519"/>
              <a:gd name="connsiteY1" fmla="*/ 1039660 h 1039660"/>
              <a:gd name="connsiteX2" fmla="*/ 9851519 w 9851519"/>
              <a:gd name="connsiteY2" fmla="*/ 563671 h 1039660"/>
              <a:gd name="connsiteX3" fmla="*/ 9851519 w 9851519"/>
              <a:gd name="connsiteY3" fmla="*/ 0 h 1039660"/>
              <a:gd name="connsiteX4" fmla="*/ 631319 w 9851519"/>
              <a:gd name="connsiteY4" fmla="*/ 12526 h 1039660"/>
              <a:gd name="connsiteX0" fmla="*/ 697108 w 9917308"/>
              <a:gd name="connsiteY0" fmla="*/ 12526 h 1039660"/>
              <a:gd name="connsiteX1" fmla="*/ 671882 w 9917308"/>
              <a:gd name="connsiteY1" fmla="*/ 1039660 h 1039660"/>
              <a:gd name="connsiteX2" fmla="*/ 9917308 w 9917308"/>
              <a:gd name="connsiteY2" fmla="*/ 563671 h 1039660"/>
              <a:gd name="connsiteX3" fmla="*/ 9917308 w 9917308"/>
              <a:gd name="connsiteY3" fmla="*/ 0 h 1039660"/>
              <a:gd name="connsiteX4" fmla="*/ 697108 w 9917308"/>
              <a:gd name="connsiteY4" fmla="*/ 12526 h 1039660"/>
              <a:gd name="connsiteX0" fmla="*/ 25226 w 9245426"/>
              <a:gd name="connsiteY0" fmla="*/ 12526 h 1039660"/>
              <a:gd name="connsiteX1" fmla="*/ 0 w 9245426"/>
              <a:gd name="connsiteY1" fmla="*/ 1039660 h 1039660"/>
              <a:gd name="connsiteX2" fmla="*/ 9245426 w 9245426"/>
              <a:gd name="connsiteY2" fmla="*/ 563671 h 1039660"/>
              <a:gd name="connsiteX3" fmla="*/ 9245426 w 9245426"/>
              <a:gd name="connsiteY3" fmla="*/ 0 h 1039660"/>
              <a:gd name="connsiteX4" fmla="*/ 25226 w 9245426"/>
              <a:gd name="connsiteY4" fmla="*/ 12526 h 103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45426" h="1039660">
                <a:moveTo>
                  <a:pt x="25226" y="12526"/>
                </a:moveTo>
                <a:cubicBezTo>
                  <a:pt x="46451" y="354904"/>
                  <a:pt x="12613" y="526093"/>
                  <a:pt x="0" y="1039660"/>
                </a:cubicBezTo>
                <a:lnTo>
                  <a:pt x="9245426" y="563671"/>
                </a:lnTo>
                <a:lnTo>
                  <a:pt x="9245426" y="0"/>
                </a:lnTo>
                <a:lnTo>
                  <a:pt x="25226" y="12526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3528" y="1124744"/>
            <a:ext cx="8363272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BE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0" y="-171400"/>
            <a:ext cx="8100392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BE" dirty="0"/>
          </a:p>
        </p:txBody>
      </p:sp>
      <p:pic>
        <p:nvPicPr>
          <p:cNvPr id="2050" name="Picture 2" descr="C:\Users\chevrets\Desktop\Interreg.gi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45182"/>
            <a:ext cx="1691680" cy="529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6345182"/>
            <a:ext cx="792088" cy="527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27"/>
          <p:cNvSpPr>
            <a:spLocks noChangeArrowheads="1"/>
          </p:cNvSpPr>
          <p:nvPr userDrawn="1"/>
        </p:nvSpPr>
        <p:spPr bwMode="auto">
          <a:xfrm>
            <a:off x="2771801" y="6309320"/>
            <a:ext cx="5544616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tabLst>
                <a:tab pos="1143000" algn="l"/>
              </a:tabLst>
            </a:pPr>
            <a:r>
              <a:rPr lang="fr-BE" sz="1100" i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Projet </a:t>
            </a:r>
            <a:r>
              <a:rPr lang="fr-BE" sz="1100" i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cofinancé par le </a:t>
            </a:r>
            <a:r>
              <a:rPr lang="fr-BE" sz="1100" i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fonds </a:t>
            </a:r>
            <a:r>
              <a:rPr lang="fr-BE" sz="1100" i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européen de développement régional dans le cadre du programme INTERREG IVA Grande Région </a:t>
            </a:r>
            <a:endParaRPr lang="fr-BE" sz="1100" i="1" dirty="0" smtClean="0">
              <a:solidFill>
                <a:schemeClr val="accent6">
                  <a:lumMod val="50000"/>
                </a:schemeClr>
              </a:solidFill>
              <a:latin typeface="Arial" charset="0"/>
            </a:endParaRPr>
          </a:p>
          <a:p>
            <a:pPr>
              <a:tabLst>
                <a:tab pos="1143000" algn="l"/>
              </a:tabLst>
            </a:pPr>
            <a:r>
              <a:rPr lang="fr-BE" sz="1100" i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L’Union </a:t>
            </a:r>
            <a:r>
              <a:rPr lang="fr-BE" sz="1100" i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européenne investit dans votre avenir</a:t>
            </a:r>
            <a:r>
              <a:rPr lang="fr-FR" sz="1100" i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58880" y="641210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accent6">
              <a:lumMod val="5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Ø"/>
        <a:defRPr sz="3000" kern="1200">
          <a:solidFill>
            <a:schemeClr val="accent6">
              <a:lumMod val="5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800" kern="1200">
          <a:solidFill>
            <a:schemeClr val="accent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2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2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7016" y="3471143"/>
            <a:ext cx="8856984" cy="1470025"/>
          </a:xfrm>
        </p:spPr>
        <p:txBody>
          <a:bodyPr>
            <a:noAutofit/>
          </a:bodyPr>
          <a:lstStyle/>
          <a:p>
            <a:r>
              <a:rPr lang="fr-FR" sz="2800" dirty="0" smtClean="0"/>
              <a:t>WP2&lt;-&gt;WP3 – Construction d’une base de données spécifique à l’industrie mécanique et intégration dans les outils ACV et ACV simplifiée</a:t>
            </a: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Emil POPOVICI</a:t>
            </a:r>
          </a:p>
          <a:p>
            <a:r>
              <a:rPr lang="fr-FR" dirty="0" smtClean="0"/>
              <a:t>Mélanie </a:t>
            </a:r>
            <a:r>
              <a:rPr lang="fr-FR" dirty="0" smtClean="0"/>
              <a:t>GUITON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18584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Construction de la base de </a:t>
            </a:r>
            <a:r>
              <a:rPr lang="en-GB" dirty="0" err="1" smtClean="0"/>
              <a:t>données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9011" y="980728"/>
            <a:ext cx="86868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 err="1" smtClean="0"/>
              <a:t>Repérage</a:t>
            </a:r>
            <a:r>
              <a:rPr lang="en-GB" sz="1600" dirty="0" smtClean="0"/>
              <a:t> des </a:t>
            </a:r>
            <a:r>
              <a:rPr lang="en-GB" sz="1600" b="1" dirty="0" err="1" smtClean="0"/>
              <a:t>procédés</a:t>
            </a:r>
            <a:r>
              <a:rPr lang="en-GB" sz="1600" b="1" dirty="0" smtClean="0"/>
              <a:t> “</a:t>
            </a:r>
            <a:r>
              <a:rPr lang="en-GB" sz="1600" b="1" dirty="0" err="1" smtClean="0"/>
              <a:t>classiques</a:t>
            </a:r>
            <a:r>
              <a:rPr lang="en-GB" sz="1600" dirty="0" smtClean="0"/>
              <a:t>” </a:t>
            </a:r>
            <a:r>
              <a:rPr lang="en-GB" sz="1600" dirty="0" err="1" smtClean="0"/>
              <a:t>disponibles</a:t>
            </a:r>
            <a:r>
              <a:rPr lang="en-GB" sz="1600" dirty="0" smtClean="0"/>
              <a:t> </a:t>
            </a:r>
            <a:r>
              <a:rPr lang="en-GB" sz="1600" dirty="0" err="1" smtClean="0"/>
              <a:t>dans</a:t>
            </a:r>
            <a:r>
              <a:rPr lang="en-GB" sz="1600" dirty="0" smtClean="0"/>
              <a:t> la base ecoinvent2.2 et </a:t>
            </a:r>
            <a:r>
              <a:rPr lang="en-GB" sz="1600" dirty="0" err="1" smtClean="0"/>
              <a:t>dans</a:t>
            </a:r>
            <a:r>
              <a:rPr lang="en-GB" sz="1600" dirty="0" smtClean="0"/>
              <a:t> la base PE International</a:t>
            </a:r>
          </a:p>
          <a:p>
            <a:r>
              <a:rPr lang="en-GB" sz="1600" b="1" dirty="0" err="1" smtClean="0"/>
              <a:t>Une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vingtaine</a:t>
            </a:r>
            <a:r>
              <a:rPr lang="en-GB" sz="1600" b="1" dirty="0" smtClean="0"/>
              <a:t> de modules </a:t>
            </a:r>
            <a:r>
              <a:rPr lang="en-GB" sz="1600" b="1" dirty="0" err="1" smtClean="0"/>
              <a:t>génériques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disponibles</a:t>
            </a:r>
            <a:endParaRPr lang="en-GB" sz="1600" b="1" dirty="0" smtClean="0"/>
          </a:p>
          <a:p>
            <a:endParaRPr lang="en-GB" sz="1600" dirty="0"/>
          </a:p>
          <a:p>
            <a:pPr marL="0" indent="0">
              <a:buNone/>
            </a:pPr>
            <a:r>
              <a:rPr lang="en-GB" sz="1600" dirty="0" err="1" smtClean="0"/>
              <a:t>Collecte</a:t>
            </a:r>
            <a:r>
              <a:rPr lang="en-GB" sz="1600" dirty="0" smtClean="0"/>
              <a:t> de </a:t>
            </a:r>
            <a:r>
              <a:rPr lang="en-GB" sz="1600" dirty="0" err="1" smtClean="0"/>
              <a:t>données</a:t>
            </a:r>
            <a:r>
              <a:rPr lang="en-GB" sz="1600" dirty="0" smtClean="0"/>
              <a:t> </a:t>
            </a:r>
            <a:r>
              <a:rPr lang="en-GB" sz="1600" dirty="0" err="1" smtClean="0"/>
              <a:t>spécifiques</a:t>
            </a:r>
            <a:r>
              <a:rPr lang="en-GB" sz="1600" dirty="0" smtClean="0"/>
              <a:t> via questionnaire pour les couples </a:t>
            </a:r>
            <a:r>
              <a:rPr lang="en-GB" sz="1600" dirty="0" err="1" smtClean="0"/>
              <a:t>matériaux</a:t>
            </a:r>
            <a:r>
              <a:rPr lang="en-GB" sz="1600" dirty="0" smtClean="0"/>
              <a:t> et </a:t>
            </a:r>
            <a:r>
              <a:rPr lang="en-GB" sz="1600" dirty="0" err="1" smtClean="0"/>
              <a:t>procédés</a:t>
            </a:r>
            <a:r>
              <a:rPr lang="en-GB" sz="1600" dirty="0" smtClean="0"/>
              <a:t> </a:t>
            </a:r>
            <a:r>
              <a:rPr lang="en-GB" sz="1600" dirty="0" err="1" smtClean="0"/>
              <a:t>suivants</a:t>
            </a:r>
            <a:r>
              <a:rPr lang="en-GB" sz="1600" dirty="0" smtClean="0"/>
              <a:t> en accord avec ENSAM et CIRTES: </a:t>
            </a:r>
          </a:p>
          <a:p>
            <a:endParaRPr lang="en-GB" sz="1600" dirty="0" smtClean="0"/>
          </a:p>
          <a:p>
            <a:endParaRPr lang="en-GB" sz="1600" dirty="0"/>
          </a:p>
          <a:p>
            <a:endParaRPr lang="en-GB" sz="1600" dirty="0" smtClean="0"/>
          </a:p>
          <a:p>
            <a:endParaRPr lang="en-GB" sz="1600" dirty="0"/>
          </a:p>
          <a:p>
            <a:endParaRPr lang="en-GB" sz="1600" dirty="0" smtClean="0"/>
          </a:p>
          <a:p>
            <a:endParaRPr lang="en-GB" sz="1600" dirty="0"/>
          </a:p>
          <a:p>
            <a:endParaRPr lang="en-GB" sz="1600" dirty="0" smtClean="0"/>
          </a:p>
          <a:p>
            <a:endParaRPr lang="en-GB" sz="1600" dirty="0"/>
          </a:p>
          <a:p>
            <a:endParaRPr lang="en-GB" sz="1600" dirty="0" smtClean="0"/>
          </a:p>
          <a:p>
            <a:pPr marL="0" indent="0">
              <a:buNone/>
            </a:pPr>
            <a:r>
              <a:rPr lang="en-GB" sz="1600" dirty="0" err="1" smtClean="0"/>
              <a:t>Procédés</a:t>
            </a:r>
            <a:r>
              <a:rPr lang="en-GB" sz="1600" dirty="0" smtClean="0"/>
              <a:t> SIRRIS à confirmer</a:t>
            </a:r>
          </a:p>
          <a:p>
            <a:r>
              <a:rPr lang="en-GB" sz="1600" b="1" dirty="0" err="1" smtClean="0"/>
              <a:t>Une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quinzaine</a:t>
            </a:r>
            <a:r>
              <a:rPr lang="en-GB" sz="1600" b="1" dirty="0" smtClean="0"/>
              <a:t> de couples </a:t>
            </a:r>
            <a:r>
              <a:rPr lang="en-GB" sz="1600" b="1" dirty="0" err="1" smtClean="0"/>
              <a:t>procédé-matériau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spécifiques</a:t>
            </a:r>
            <a:endParaRPr lang="en-GB" sz="1600" b="1" dirty="0" smtClean="0"/>
          </a:p>
          <a:p>
            <a:r>
              <a:rPr lang="en-GB" sz="1600" b="1" dirty="0" err="1" smtClean="0">
                <a:solidFill>
                  <a:srgbClr val="FF0000"/>
                </a:solidFill>
              </a:rPr>
              <a:t>Données</a:t>
            </a:r>
            <a:r>
              <a:rPr lang="en-GB" sz="1600" b="1" dirty="0" smtClean="0">
                <a:solidFill>
                  <a:srgbClr val="FF0000"/>
                </a:solidFill>
              </a:rPr>
              <a:t> de </a:t>
            </a:r>
            <a:r>
              <a:rPr lang="en-GB" sz="1600" b="1" dirty="0" err="1" smtClean="0">
                <a:solidFill>
                  <a:srgbClr val="FF0000"/>
                </a:solidFill>
              </a:rPr>
              <a:t>litérature</a:t>
            </a:r>
            <a:r>
              <a:rPr lang="en-GB" sz="1600" b="1" dirty="0" smtClean="0">
                <a:solidFill>
                  <a:srgbClr val="FF0000"/>
                </a:solidFill>
              </a:rPr>
              <a:t> pour </a:t>
            </a:r>
            <a:r>
              <a:rPr lang="en-GB" sz="1600" b="1" dirty="0" err="1" smtClean="0">
                <a:solidFill>
                  <a:srgbClr val="FF0000"/>
                </a:solidFill>
              </a:rPr>
              <a:t>compléter</a:t>
            </a:r>
            <a:r>
              <a:rPr lang="en-GB" sz="1600" b="1" dirty="0" smtClean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072672"/>
              </p:ext>
            </p:extLst>
          </p:nvPr>
        </p:nvGraphicFramePr>
        <p:xfrm>
          <a:off x="1835696" y="2708920"/>
          <a:ext cx="6264696" cy="2501265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941049"/>
                <a:gridCol w="1661260"/>
                <a:gridCol w="2662387"/>
              </a:tblGrid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Catégorie</a:t>
                      </a:r>
                      <a:r>
                        <a:rPr lang="en-GB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de </a:t>
                      </a:r>
                      <a:r>
                        <a:rPr lang="en-GB" sz="12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procédés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Procédé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Matériau</a:t>
                      </a:r>
                      <a:r>
                        <a:rPr lang="en-GB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GB" sz="12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associé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60633"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GB" sz="12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Formage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Matriçage</a:t>
                      </a:r>
                      <a:r>
                        <a:rPr lang="en-GB" sz="12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à </a:t>
                      </a:r>
                      <a:r>
                        <a:rPr lang="en-GB" sz="120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chaud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Acier</a:t>
                      </a:r>
                      <a:r>
                        <a:rPr lang="en-GB" sz="12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(Nuance à </a:t>
                      </a:r>
                      <a:r>
                        <a:rPr lang="en-GB" sz="120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préciser</a:t>
                      </a:r>
                      <a:r>
                        <a:rPr lang="en-GB" sz="12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)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06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Aluminium (Nuance à </a:t>
                      </a:r>
                      <a:r>
                        <a:rPr lang="en-GB" sz="120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préciser</a:t>
                      </a:r>
                      <a:r>
                        <a:rPr lang="en-GB" sz="12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)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06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solidFill>
                            <a:srgbClr val="000000"/>
                          </a:solidFill>
                          <a:effectLst/>
                        </a:rPr>
                        <a:t>Estampage à froid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solidFill>
                            <a:srgbClr val="000000"/>
                          </a:solidFill>
                          <a:effectLst/>
                        </a:rPr>
                        <a:t>Acier (Nuance à préciser)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06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solidFill>
                            <a:srgbClr val="000000"/>
                          </a:solidFill>
                          <a:effectLst/>
                        </a:rPr>
                        <a:t>Aluminium (Nuance à préciser)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06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solidFill>
                            <a:srgbClr val="000000"/>
                          </a:solidFill>
                          <a:effectLst/>
                        </a:rPr>
                        <a:t>Estampage à chaud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solidFill>
                            <a:srgbClr val="000000"/>
                          </a:solidFill>
                          <a:effectLst/>
                        </a:rPr>
                        <a:t>Acier (Nuance à préciser)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06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solidFill>
                            <a:srgbClr val="000000"/>
                          </a:solidFill>
                          <a:effectLst/>
                        </a:rPr>
                        <a:t>Aluminium (Nuance à préciser)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0633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GB" sz="12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Découpe</a:t>
                      </a:r>
                      <a:r>
                        <a:rPr lang="en-GB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GB" sz="12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thermique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Oxycoupage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solidFill>
                            <a:srgbClr val="000000"/>
                          </a:solidFill>
                          <a:effectLst/>
                        </a:rPr>
                        <a:t>Acier (Nuance à préciser)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06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solidFill>
                            <a:srgbClr val="000000"/>
                          </a:solidFill>
                          <a:effectLst/>
                        </a:rPr>
                        <a:t>Aluminium (Nuance à préciser)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06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solidFill>
                            <a:srgbClr val="000000"/>
                          </a:solidFill>
                          <a:effectLst/>
                        </a:rPr>
                        <a:t>Découpe plasma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solidFill>
                            <a:srgbClr val="000000"/>
                          </a:solidFill>
                          <a:effectLst/>
                        </a:rPr>
                        <a:t>Acier (Nuance à préciser)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06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solidFill>
                            <a:srgbClr val="000000"/>
                          </a:solidFill>
                          <a:effectLst/>
                        </a:rPr>
                        <a:t>Aluminium (Nuance à préciser)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063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GB" sz="12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Strato</a:t>
                      </a:r>
                      <a:r>
                        <a:rPr lang="en-GB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-conception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solidFill>
                            <a:srgbClr val="000000"/>
                          </a:solidFill>
                          <a:effectLst/>
                        </a:rPr>
                        <a:t>Matériaux durs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GB" sz="12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Matériaux</a:t>
                      </a:r>
                      <a:r>
                        <a:rPr lang="en-GB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à </a:t>
                      </a:r>
                      <a:r>
                        <a:rPr lang="en-GB" sz="12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définir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606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Matériaux</a:t>
                      </a:r>
                      <a:r>
                        <a:rPr lang="en-GB" sz="12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GB" sz="120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tendres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003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0" y="-85402"/>
            <a:ext cx="8100392" cy="850106"/>
          </a:xfrm>
        </p:spPr>
        <p:txBody>
          <a:bodyPr/>
          <a:lstStyle/>
          <a:p>
            <a:pPr algn="l"/>
            <a:r>
              <a:rPr lang="en-GB" dirty="0" err="1" smtClean="0"/>
              <a:t>Intégration</a:t>
            </a:r>
            <a:r>
              <a:rPr lang="en-GB" dirty="0" smtClean="0"/>
              <a:t> </a:t>
            </a:r>
            <a:r>
              <a:rPr lang="en-GB" dirty="0" err="1" smtClean="0"/>
              <a:t>dans</a:t>
            </a:r>
            <a:r>
              <a:rPr lang="en-GB" dirty="0" smtClean="0"/>
              <a:t> ECOPACT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grpSp>
        <p:nvGrpSpPr>
          <p:cNvPr id="6" name="Group 5"/>
          <p:cNvGrpSpPr/>
          <p:nvPr/>
        </p:nvGrpSpPr>
        <p:grpSpPr>
          <a:xfrm>
            <a:off x="304800" y="1412776"/>
            <a:ext cx="7867600" cy="4392488"/>
            <a:chOff x="304800" y="2557041"/>
            <a:chExt cx="7867600" cy="4392488"/>
          </a:xfrm>
        </p:grpSpPr>
        <p:sp>
          <p:nvSpPr>
            <p:cNvPr id="7" name="Right Brace 6"/>
            <p:cNvSpPr/>
            <p:nvPr/>
          </p:nvSpPr>
          <p:spPr>
            <a:xfrm>
              <a:off x="3071813" y="2875161"/>
              <a:ext cx="152400" cy="2362200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grpSp>
          <p:nvGrpSpPr>
            <p:cNvPr id="8" name="Group 38"/>
            <p:cNvGrpSpPr>
              <a:grpSpLocks/>
            </p:cNvGrpSpPr>
            <p:nvPr/>
          </p:nvGrpSpPr>
          <p:grpSpPr bwMode="auto">
            <a:xfrm>
              <a:off x="304800" y="2557041"/>
              <a:ext cx="7867600" cy="4392488"/>
              <a:chOff x="1707572" y="2209800"/>
              <a:chExt cx="7867600" cy="4393162"/>
            </a:xfrm>
          </p:grpSpPr>
          <p:grpSp>
            <p:nvGrpSpPr>
              <p:cNvPr id="22" name="Group 30"/>
              <p:cNvGrpSpPr>
                <a:grpSpLocks/>
              </p:cNvGrpSpPr>
              <p:nvPr/>
            </p:nvGrpSpPr>
            <p:grpSpPr bwMode="auto">
              <a:xfrm>
                <a:off x="1707572" y="2209800"/>
                <a:ext cx="7696200" cy="4393162"/>
                <a:chOff x="2774372" y="1845676"/>
                <a:chExt cx="7696200" cy="4393162"/>
              </a:xfrm>
            </p:grpSpPr>
            <p:sp>
              <p:nvSpPr>
                <p:cNvPr id="24" name="TextBox 23"/>
                <p:cNvSpPr txBox="1"/>
                <p:nvPr/>
              </p:nvSpPr>
              <p:spPr>
                <a:xfrm>
                  <a:off x="3428422" y="2133057"/>
                  <a:ext cx="1905000" cy="339777"/>
                </a:xfrm>
                <a:prstGeom prst="rect">
                  <a:avLst/>
                </a:prstGeom>
                <a:noFill/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GB" sz="1600" dirty="0">
                      <a:solidFill>
                        <a:srgbClr val="006EAB"/>
                      </a:solidFill>
                      <a:latin typeface="Arial"/>
                      <a:ea typeface="ＭＳ Ｐゴシック" charset="-128"/>
                      <a:cs typeface="Arial"/>
                    </a:rPr>
                    <a:t>Interface </a:t>
                  </a:r>
                  <a:r>
                    <a:rPr lang="en-GB" sz="1600" dirty="0" err="1">
                      <a:solidFill>
                        <a:srgbClr val="006EAB"/>
                      </a:solidFill>
                      <a:latin typeface="Arial"/>
                      <a:ea typeface="ＭＳ Ｐゴシック" charset="-128"/>
                      <a:cs typeface="Arial"/>
                    </a:rPr>
                    <a:t>utilisateur</a:t>
                  </a:r>
                  <a:endParaRPr lang="en-GB" sz="1600" dirty="0">
                    <a:solidFill>
                      <a:srgbClr val="006EAB"/>
                    </a:solidFill>
                    <a:latin typeface="Arial"/>
                    <a:ea typeface="ＭＳ Ｐゴシック" charset="-128"/>
                    <a:cs typeface="Arial"/>
                  </a:endParaRPr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3155372" y="3428656"/>
                  <a:ext cx="2178050" cy="585878"/>
                </a:xfrm>
                <a:prstGeom prst="rect">
                  <a:avLst/>
                </a:prstGeom>
                <a:noFill/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GB" sz="1600" dirty="0" err="1">
                      <a:solidFill>
                        <a:srgbClr val="006EAB"/>
                      </a:solidFill>
                      <a:latin typeface="Arial"/>
                      <a:ea typeface="ＭＳ Ｐゴシック" charset="-128"/>
                      <a:cs typeface="Arial"/>
                    </a:rPr>
                    <a:t>Traitement</a:t>
                  </a:r>
                  <a:r>
                    <a:rPr lang="en-GB" sz="1600" dirty="0">
                      <a:solidFill>
                        <a:srgbClr val="006EAB"/>
                      </a:solidFill>
                      <a:latin typeface="Arial"/>
                      <a:ea typeface="ＭＳ Ｐゴシック" charset="-128"/>
                      <a:cs typeface="Arial"/>
                    </a:rPr>
                    <a:t> des </a:t>
                  </a:r>
                  <a:r>
                    <a:rPr lang="en-GB" sz="1600" dirty="0" err="1">
                      <a:solidFill>
                        <a:srgbClr val="006EAB"/>
                      </a:solidFill>
                      <a:latin typeface="Arial"/>
                      <a:ea typeface="ＭＳ Ｐゴシック" charset="-128"/>
                      <a:cs typeface="Arial"/>
                    </a:rPr>
                    <a:t>données</a:t>
                  </a:r>
                  <a:r>
                    <a:rPr lang="en-GB" sz="1600" dirty="0">
                      <a:solidFill>
                        <a:srgbClr val="006EAB"/>
                      </a:solidFill>
                      <a:latin typeface="Arial"/>
                      <a:ea typeface="ＭＳ Ｐゴシック" charset="-128"/>
                      <a:cs typeface="Arial"/>
                    </a:rPr>
                    <a:t> </a:t>
                  </a:r>
                  <a:r>
                    <a:rPr lang="en-GB" sz="1600" dirty="0" err="1">
                      <a:solidFill>
                        <a:srgbClr val="006EAB"/>
                      </a:solidFill>
                      <a:latin typeface="Arial"/>
                      <a:ea typeface="ＭＳ Ｐゴシック" charset="-128"/>
                      <a:cs typeface="Arial"/>
                    </a:rPr>
                    <a:t>Utilisateur</a:t>
                  </a:r>
                  <a:endParaRPr lang="en-GB" sz="1600" dirty="0">
                    <a:solidFill>
                      <a:srgbClr val="006EAB"/>
                    </a:solidFill>
                    <a:latin typeface="Arial"/>
                    <a:ea typeface="ＭＳ Ｐゴシック" charset="-128"/>
                    <a:cs typeface="Arial"/>
                  </a:endParaRPr>
                </a:p>
              </p:txBody>
            </p:sp>
            <p:sp>
              <p:nvSpPr>
                <p:cNvPr id="26" name="TextBox 8"/>
                <p:cNvSpPr txBox="1">
                  <a:spLocks noChangeArrowheads="1"/>
                </p:cNvSpPr>
                <p:nvPr/>
              </p:nvSpPr>
              <p:spPr bwMode="auto">
                <a:xfrm>
                  <a:off x="5822372" y="4700597"/>
                  <a:ext cx="2178628" cy="584775"/>
                </a:xfrm>
                <a:prstGeom prst="rect">
                  <a:avLst/>
                </a:prstGeom>
                <a:noFill/>
                <a:ln w="9525">
                  <a:solidFill>
                    <a:srgbClr val="C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9pPr>
                </a:lstStyle>
                <a:p>
                  <a:pPr algn="ctr" eaLnBrk="1" hangingPunct="1"/>
                  <a:r>
                    <a:rPr lang="en-GB" sz="1600" dirty="0" err="1">
                      <a:solidFill>
                        <a:srgbClr val="006EAB"/>
                      </a:solidFill>
                      <a:latin typeface="Arial" charset="0"/>
                    </a:rPr>
                    <a:t>Données</a:t>
                  </a:r>
                  <a:r>
                    <a:rPr lang="en-GB" sz="1600" dirty="0">
                      <a:solidFill>
                        <a:srgbClr val="006EAB"/>
                      </a:solidFill>
                      <a:latin typeface="Arial" charset="0"/>
                    </a:rPr>
                    <a:t> </a:t>
                  </a:r>
                  <a:r>
                    <a:rPr lang="en-GB" sz="1600" dirty="0" err="1">
                      <a:solidFill>
                        <a:srgbClr val="006EAB"/>
                      </a:solidFill>
                      <a:latin typeface="Arial" charset="0"/>
                    </a:rPr>
                    <a:t>d’inventaire</a:t>
                  </a:r>
                  <a:r>
                    <a:rPr lang="en-GB" sz="1600" dirty="0">
                      <a:solidFill>
                        <a:srgbClr val="006EAB"/>
                      </a:solidFill>
                      <a:latin typeface="Arial" charset="0"/>
                    </a:rPr>
                    <a:t> ECOINVENT</a:t>
                  </a:r>
                </a:p>
              </p:txBody>
            </p:sp>
            <p:cxnSp>
              <p:nvCxnSpPr>
                <p:cNvPr id="27" name="Straight Arrow Connector 26"/>
                <p:cNvCxnSpPr>
                  <a:stCxn id="24" idx="2"/>
                </p:cNvCxnSpPr>
                <p:nvPr/>
              </p:nvCxnSpPr>
              <p:spPr>
                <a:xfrm>
                  <a:off x="4380922" y="2472834"/>
                  <a:ext cx="0" cy="95264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Arrow Connector 27"/>
                <p:cNvCxnSpPr/>
                <p:nvPr/>
              </p:nvCxnSpPr>
              <p:spPr>
                <a:xfrm flipV="1">
                  <a:off x="4533322" y="2472834"/>
                  <a:ext cx="0" cy="95582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TextBox 16"/>
                <p:cNvSpPr txBox="1">
                  <a:spLocks noChangeArrowheads="1"/>
                </p:cNvSpPr>
                <p:nvPr/>
              </p:nvSpPr>
              <p:spPr bwMode="auto">
                <a:xfrm>
                  <a:off x="3581400" y="2827466"/>
                  <a:ext cx="952500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9pPr>
                </a:lstStyle>
                <a:p>
                  <a:pPr algn="ctr" eaLnBrk="1" hangingPunct="1"/>
                  <a:r>
                    <a:rPr lang="en-GB" sz="1000" b="1">
                      <a:latin typeface="Arial" charset="0"/>
                    </a:rPr>
                    <a:t>Données</a:t>
                  </a:r>
                </a:p>
              </p:txBody>
            </p:sp>
            <p:sp>
              <p:nvSpPr>
                <p:cNvPr id="30" name="TextBox 17"/>
                <p:cNvSpPr txBox="1">
                  <a:spLocks noChangeArrowheads="1"/>
                </p:cNvSpPr>
                <p:nvPr/>
              </p:nvSpPr>
              <p:spPr bwMode="auto">
                <a:xfrm>
                  <a:off x="4343400" y="2819400"/>
                  <a:ext cx="1104900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  <a:ea typeface="ＭＳ Ｐゴシック" pitchFamily="34" charset="-128"/>
                    </a:defRPr>
                  </a:lvl9pPr>
                </a:lstStyle>
                <a:p>
                  <a:pPr algn="ctr" eaLnBrk="1" hangingPunct="1"/>
                  <a:r>
                    <a:rPr lang="en-GB" sz="1000" b="1">
                      <a:latin typeface="Arial" charset="0"/>
                    </a:rPr>
                    <a:t>Résultats</a:t>
                  </a:r>
                </a:p>
              </p:txBody>
            </p:sp>
            <p:cxnSp>
              <p:nvCxnSpPr>
                <p:cNvPr id="31" name="Straight Arrow Connector 30"/>
                <p:cNvCxnSpPr/>
                <p:nvPr/>
              </p:nvCxnSpPr>
              <p:spPr>
                <a:xfrm flipH="1">
                  <a:off x="5327072" y="3720801"/>
                  <a:ext cx="366713" cy="103204"/>
                </a:xfrm>
                <a:prstGeom prst="straightConnector1">
                  <a:avLst/>
                </a:prstGeom>
                <a:ln w="12700">
                  <a:solidFill>
                    <a:srgbClr val="C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3002972" y="1980634"/>
                  <a:ext cx="2444750" cy="2362563"/>
                </a:xfrm>
                <a:prstGeom prst="rect">
                  <a:avLst/>
                </a:prstGeom>
                <a:noFill/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2774372" y="1845676"/>
                  <a:ext cx="7696200" cy="4393162"/>
                </a:xfrm>
                <a:prstGeom prst="rect">
                  <a:avLst/>
                </a:prstGeom>
                <a:noFill/>
                <a:ln>
                  <a:solidFill>
                    <a:srgbClr val="C00000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/>
                </a:p>
              </p:txBody>
            </p:sp>
            <p:sp>
              <p:nvSpPr>
                <p:cNvPr id="34" name="Freeform 33"/>
                <p:cNvSpPr/>
                <p:nvPr/>
              </p:nvSpPr>
              <p:spPr>
                <a:xfrm>
                  <a:off x="5330247" y="3512807"/>
                  <a:ext cx="568325" cy="311198"/>
                </a:xfrm>
                <a:custGeom>
                  <a:avLst/>
                  <a:gdLst>
                    <a:gd name="connsiteX0" fmla="*/ 0 w 727370"/>
                    <a:gd name="connsiteY0" fmla="*/ 0 h 311728"/>
                    <a:gd name="connsiteX1" fmla="*/ 727364 w 727370"/>
                    <a:gd name="connsiteY1" fmla="*/ 83128 h 311728"/>
                    <a:gd name="connsiteX2" fmla="*/ 10391 w 727370"/>
                    <a:gd name="connsiteY2" fmla="*/ 311728 h 3117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27370" h="311728">
                      <a:moveTo>
                        <a:pt x="0" y="0"/>
                      </a:moveTo>
                      <a:cubicBezTo>
                        <a:pt x="362816" y="15586"/>
                        <a:pt x="725632" y="31173"/>
                        <a:pt x="727364" y="83128"/>
                      </a:cubicBezTo>
                      <a:cubicBezTo>
                        <a:pt x="729096" y="135083"/>
                        <a:pt x="369743" y="223405"/>
                        <a:pt x="10391" y="311728"/>
                      </a:cubicBezTo>
                    </a:path>
                  </a:pathLst>
                </a:custGeom>
                <a:noFill/>
                <a:ln w="127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/>
                </a:p>
              </p:txBody>
            </p:sp>
          </p:grpSp>
          <p:sp>
            <p:nvSpPr>
              <p:cNvPr id="20" name="Right Brace 19"/>
              <p:cNvSpPr/>
              <p:nvPr/>
            </p:nvSpPr>
            <p:spPr>
              <a:xfrm>
                <a:off x="7009822" y="5029633"/>
                <a:ext cx="87313" cy="1365895"/>
              </a:xfrm>
              <a:prstGeom prst="rightBrac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21" name="TextBox 37"/>
              <p:cNvSpPr txBox="1">
                <a:spLocks noChangeArrowheads="1"/>
              </p:cNvSpPr>
              <p:nvPr/>
            </p:nvSpPr>
            <p:spPr bwMode="auto">
              <a:xfrm>
                <a:off x="7126900" y="5449410"/>
                <a:ext cx="2448272" cy="5540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" pitchFamily="18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" pitchFamily="18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" pitchFamily="18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" pitchFamily="18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" pitchFamily="18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r>
                  <a:rPr lang="en-GB" sz="1000" b="1" dirty="0">
                    <a:solidFill>
                      <a:srgbClr val="000000"/>
                    </a:solidFill>
                    <a:latin typeface="Arial" charset="0"/>
                  </a:rPr>
                  <a:t>PI </a:t>
                </a:r>
                <a:r>
                  <a:rPr lang="en-GB" sz="1000" b="1" dirty="0" err="1" smtClean="0">
                    <a:solidFill>
                      <a:srgbClr val="000000"/>
                    </a:solidFill>
                    <a:latin typeface="Arial" charset="0"/>
                  </a:rPr>
                  <a:t>ecoinvent</a:t>
                </a:r>
                <a:endParaRPr lang="en-GB" sz="1000" b="1" dirty="0" smtClean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/>
                <a:r>
                  <a:rPr lang="en-GB" sz="1000" b="1" dirty="0" smtClean="0">
                    <a:solidFill>
                      <a:srgbClr val="000000"/>
                    </a:solidFill>
                    <a:latin typeface="Arial" charset="0"/>
                  </a:rPr>
                  <a:t>PI PE International</a:t>
                </a:r>
              </a:p>
              <a:p>
                <a:pPr eaLnBrk="1" hangingPunct="1"/>
                <a:r>
                  <a:rPr lang="en-GB" sz="1000" b="1" dirty="0" smtClean="0">
                    <a:solidFill>
                      <a:srgbClr val="000000"/>
                    </a:solidFill>
                    <a:latin typeface="Arial" charset="0"/>
                  </a:rPr>
                  <a:t>Licenses CRP Henri Tudor</a:t>
                </a:r>
                <a:endParaRPr lang="en-GB" sz="10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3429000" y="4322961"/>
              <a:ext cx="2133600" cy="584200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600" b="1" dirty="0" err="1">
                  <a:solidFill>
                    <a:srgbClr val="006EAB"/>
                  </a:solidFill>
                  <a:latin typeface="Arial"/>
                  <a:ea typeface="ＭＳ Ｐゴシック" charset="-128"/>
                  <a:cs typeface="Arial"/>
                </a:rPr>
                <a:t>Données</a:t>
              </a:r>
              <a:r>
                <a:rPr lang="en-GB" sz="1600" b="1" dirty="0">
                  <a:solidFill>
                    <a:srgbClr val="006EAB"/>
                  </a:solidFill>
                  <a:latin typeface="Arial"/>
                  <a:ea typeface="ＭＳ Ｐゴシック" charset="-128"/>
                  <a:cs typeface="Arial"/>
                </a:rPr>
                <a:t> </a:t>
              </a:r>
              <a:r>
                <a:rPr lang="en-GB" sz="1600" b="1" dirty="0" err="1">
                  <a:solidFill>
                    <a:srgbClr val="006EAB"/>
                  </a:solidFill>
                  <a:latin typeface="Arial"/>
                  <a:ea typeface="ＭＳ Ｐゴシック" charset="-128"/>
                  <a:cs typeface="Arial"/>
                </a:rPr>
                <a:t>d’inventaire</a:t>
              </a:r>
              <a:r>
                <a:rPr lang="en-GB" sz="1600" b="1" dirty="0">
                  <a:solidFill>
                    <a:srgbClr val="006EAB"/>
                  </a:solidFill>
                  <a:latin typeface="Arial"/>
                  <a:ea typeface="ＭＳ Ｐゴシック" charset="-128"/>
                  <a:cs typeface="Arial"/>
                </a:rPr>
                <a:t> FRED </a:t>
              </a:r>
            </a:p>
          </p:txBody>
        </p:sp>
        <p:sp>
          <p:nvSpPr>
            <p:cNvPr id="10" name="Freeform 9"/>
            <p:cNvSpPr/>
            <p:nvPr/>
          </p:nvSpPr>
          <p:spPr>
            <a:xfrm rot="5400000">
              <a:off x="4255524" y="5002974"/>
              <a:ext cx="504363" cy="312737"/>
            </a:xfrm>
            <a:custGeom>
              <a:avLst/>
              <a:gdLst>
                <a:gd name="connsiteX0" fmla="*/ 0 w 727370"/>
                <a:gd name="connsiteY0" fmla="*/ 0 h 311728"/>
                <a:gd name="connsiteX1" fmla="*/ 727364 w 727370"/>
                <a:gd name="connsiteY1" fmla="*/ 83128 h 311728"/>
                <a:gd name="connsiteX2" fmla="*/ 10391 w 727370"/>
                <a:gd name="connsiteY2" fmla="*/ 311728 h 311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7370" h="311728">
                  <a:moveTo>
                    <a:pt x="0" y="0"/>
                  </a:moveTo>
                  <a:cubicBezTo>
                    <a:pt x="362816" y="15586"/>
                    <a:pt x="725632" y="31173"/>
                    <a:pt x="727364" y="83128"/>
                  </a:cubicBezTo>
                  <a:cubicBezTo>
                    <a:pt x="729096" y="135083"/>
                    <a:pt x="369743" y="223405"/>
                    <a:pt x="10391" y="311728"/>
                  </a:cubicBezTo>
                </a:path>
              </a:pathLst>
            </a:custGeom>
            <a:no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cxnSp>
          <p:nvCxnSpPr>
            <p:cNvPr id="11" name="Straight Arrow Connector 10"/>
            <p:cNvCxnSpPr>
              <a:endCxn id="10" idx="2"/>
            </p:cNvCxnSpPr>
            <p:nvPr/>
          </p:nvCxnSpPr>
          <p:spPr>
            <a:xfrm flipH="1" flipV="1">
              <a:off x="4351337" y="4914366"/>
              <a:ext cx="84140" cy="322996"/>
            </a:xfrm>
            <a:prstGeom prst="straightConnector1">
              <a:avLst/>
            </a:prstGeom>
            <a:ln w="12700">
              <a:solidFill>
                <a:srgbClr val="C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 11"/>
            <p:cNvSpPr/>
            <p:nvPr/>
          </p:nvSpPr>
          <p:spPr>
            <a:xfrm>
              <a:off x="2473325" y="4725567"/>
              <a:ext cx="879475" cy="1010270"/>
            </a:xfrm>
            <a:custGeom>
              <a:avLst/>
              <a:gdLst>
                <a:gd name="connsiteX0" fmla="*/ 280555 w 879903"/>
                <a:gd name="connsiteY0" fmla="*/ 16834 h 848284"/>
                <a:gd name="connsiteX1" fmla="*/ 405246 w 879903"/>
                <a:gd name="connsiteY1" fmla="*/ 110352 h 848284"/>
                <a:gd name="connsiteX2" fmla="*/ 872837 w 879903"/>
                <a:gd name="connsiteY2" fmla="*/ 848107 h 848284"/>
                <a:gd name="connsiteX3" fmla="*/ 0 w 879903"/>
                <a:gd name="connsiteY3" fmla="*/ 37616 h 848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9903" h="848284">
                  <a:moveTo>
                    <a:pt x="280555" y="16834"/>
                  </a:moveTo>
                  <a:cubicBezTo>
                    <a:pt x="293543" y="-5680"/>
                    <a:pt x="306532" y="-28193"/>
                    <a:pt x="405246" y="110352"/>
                  </a:cubicBezTo>
                  <a:cubicBezTo>
                    <a:pt x="503960" y="248897"/>
                    <a:pt x="940378" y="860230"/>
                    <a:pt x="872837" y="848107"/>
                  </a:cubicBezTo>
                  <a:cubicBezTo>
                    <a:pt x="805296" y="835984"/>
                    <a:pt x="402648" y="436800"/>
                    <a:pt x="0" y="37616"/>
                  </a:cubicBez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 flipV="1">
              <a:off x="2414587" y="4725566"/>
              <a:ext cx="117475" cy="127000"/>
            </a:xfrm>
            <a:prstGeom prst="straightConnector1">
              <a:avLst/>
            </a:prstGeom>
            <a:ln w="12700">
              <a:solidFill>
                <a:srgbClr val="C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39"/>
            <p:cNvSpPr txBox="1">
              <a:spLocks noChangeArrowheads="1"/>
            </p:cNvSpPr>
            <p:nvPr/>
          </p:nvSpPr>
          <p:spPr bwMode="auto">
            <a:xfrm>
              <a:off x="5694363" y="4399161"/>
              <a:ext cx="2459037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000" b="1" dirty="0">
                  <a:solidFill>
                    <a:srgbClr val="000000"/>
                  </a:solidFill>
                  <a:latin typeface="Arial" charset="0"/>
                </a:rPr>
                <a:t>Architecture: 	PI Tudor </a:t>
              </a:r>
            </a:p>
            <a:p>
              <a:pPr eaLnBrk="1" hangingPunct="1"/>
              <a:r>
                <a:rPr lang="en-GB" sz="1000" b="1" dirty="0" err="1">
                  <a:solidFill>
                    <a:srgbClr val="000000"/>
                  </a:solidFill>
                  <a:latin typeface="Arial" charset="0"/>
                </a:rPr>
                <a:t>Contenu</a:t>
              </a:r>
              <a:r>
                <a:rPr lang="en-GB" sz="1000" b="1" dirty="0">
                  <a:solidFill>
                    <a:srgbClr val="000000"/>
                  </a:solidFill>
                  <a:latin typeface="Arial" charset="0"/>
                </a:rPr>
                <a:t>: 	PI Consortium FRED</a:t>
              </a:r>
            </a:p>
          </p:txBody>
        </p:sp>
        <p:sp>
          <p:nvSpPr>
            <p:cNvPr id="15" name="Right Brace 14"/>
            <p:cNvSpPr/>
            <p:nvPr/>
          </p:nvSpPr>
          <p:spPr>
            <a:xfrm>
              <a:off x="5603875" y="4319786"/>
              <a:ext cx="152400" cy="592138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" name="TextBox 42"/>
            <p:cNvSpPr txBox="1">
              <a:spLocks noChangeArrowheads="1"/>
            </p:cNvSpPr>
            <p:nvPr/>
          </p:nvSpPr>
          <p:spPr bwMode="auto">
            <a:xfrm>
              <a:off x="3124200" y="3932436"/>
              <a:ext cx="1544638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GB" sz="1000" b="1" dirty="0">
                  <a:solidFill>
                    <a:srgbClr val="000000"/>
                  </a:solidFill>
                  <a:latin typeface="Arial" charset="0"/>
                </a:rPr>
                <a:t>PI CRP Henri Tudor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31428" y="3367286"/>
              <a:ext cx="20649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err="1" smtClean="0">
                  <a:solidFill>
                    <a:srgbClr val="000000"/>
                  </a:solidFill>
                </a:rPr>
                <a:t>Intégrable</a:t>
              </a:r>
              <a:r>
                <a:rPr lang="en-GB" sz="1600" b="1" dirty="0" smtClean="0">
                  <a:solidFill>
                    <a:srgbClr val="000000"/>
                  </a:solidFill>
                </a:rPr>
                <a:t> </a:t>
              </a:r>
              <a:r>
                <a:rPr lang="en-GB" sz="1600" b="1" dirty="0" err="1" smtClean="0">
                  <a:solidFill>
                    <a:srgbClr val="000000"/>
                  </a:solidFill>
                </a:rPr>
                <a:t>également</a:t>
              </a:r>
              <a:r>
                <a:rPr lang="en-GB" sz="1600" b="1" dirty="0" smtClean="0">
                  <a:solidFill>
                    <a:srgbClr val="000000"/>
                  </a:solidFill>
                </a:rPr>
                <a:t> à </a:t>
              </a:r>
              <a:r>
                <a:rPr lang="en-GB" sz="1600" b="1" dirty="0" err="1" smtClean="0">
                  <a:solidFill>
                    <a:srgbClr val="000000"/>
                  </a:solidFill>
                </a:rPr>
                <a:t>Simapro</a:t>
              </a:r>
              <a:endParaRPr lang="en-GB" sz="1600" b="1" dirty="0">
                <a:solidFill>
                  <a:srgbClr val="000000"/>
                </a:solidFill>
              </a:endParaRPr>
            </a:p>
          </p:txBody>
        </p:sp>
        <p:cxnSp>
          <p:nvCxnSpPr>
            <p:cNvPr id="18" name="Straight Arrow Connector 17"/>
            <p:cNvCxnSpPr>
              <a:stCxn id="17" idx="1"/>
            </p:cNvCxnSpPr>
            <p:nvPr/>
          </p:nvCxnSpPr>
          <p:spPr>
            <a:xfrm flipH="1">
              <a:off x="4932040" y="3659674"/>
              <a:ext cx="599388" cy="7394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8"/>
          <p:cNvSpPr txBox="1">
            <a:spLocks noChangeArrowheads="1"/>
          </p:cNvSpPr>
          <p:nvPr/>
        </p:nvSpPr>
        <p:spPr bwMode="auto">
          <a:xfrm>
            <a:off x="3346163" y="5013176"/>
            <a:ext cx="2178628" cy="58468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dirty="0" err="1">
                <a:solidFill>
                  <a:srgbClr val="006EAB"/>
                </a:solidFill>
                <a:latin typeface="Arial" charset="0"/>
              </a:rPr>
              <a:t>Données</a:t>
            </a:r>
            <a:r>
              <a:rPr lang="en-GB" sz="1600" dirty="0">
                <a:solidFill>
                  <a:srgbClr val="006EAB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006EAB"/>
                </a:solidFill>
                <a:latin typeface="Arial" charset="0"/>
              </a:rPr>
              <a:t>d’inventaire</a:t>
            </a:r>
            <a:r>
              <a:rPr lang="en-GB" sz="1600" dirty="0">
                <a:solidFill>
                  <a:srgbClr val="006EAB"/>
                </a:solidFill>
                <a:latin typeface="Arial" charset="0"/>
              </a:rPr>
              <a:t> </a:t>
            </a:r>
            <a:r>
              <a:rPr lang="en-GB" sz="1600" dirty="0" smtClean="0">
                <a:solidFill>
                  <a:srgbClr val="006EAB"/>
                </a:solidFill>
                <a:latin typeface="Arial" charset="0"/>
              </a:rPr>
              <a:t>PE International</a:t>
            </a:r>
            <a:endParaRPr lang="en-GB" sz="1600" dirty="0">
              <a:solidFill>
                <a:srgbClr val="006EAB"/>
              </a:solidFill>
              <a:latin typeface="Arial" charset="0"/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1588077" y="3581301"/>
            <a:ext cx="1764723" cy="1724217"/>
          </a:xfrm>
          <a:custGeom>
            <a:avLst/>
            <a:gdLst>
              <a:gd name="connsiteX0" fmla="*/ 280555 w 879903"/>
              <a:gd name="connsiteY0" fmla="*/ 16834 h 848284"/>
              <a:gd name="connsiteX1" fmla="*/ 405246 w 879903"/>
              <a:gd name="connsiteY1" fmla="*/ 110352 h 848284"/>
              <a:gd name="connsiteX2" fmla="*/ 872837 w 879903"/>
              <a:gd name="connsiteY2" fmla="*/ 848107 h 848284"/>
              <a:gd name="connsiteX3" fmla="*/ 0 w 879903"/>
              <a:gd name="connsiteY3" fmla="*/ 37616 h 84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9903" h="848284">
                <a:moveTo>
                  <a:pt x="280555" y="16834"/>
                </a:moveTo>
                <a:cubicBezTo>
                  <a:pt x="293543" y="-5680"/>
                  <a:pt x="306532" y="-28193"/>
                  <a:pt x="405246" y="110352"/>
                </a:cubicBezTo>
                <a:cubicBezTo>
                  <a:pt x="503960" y="248897"/>
                  <a:pt x="940378" y="860230"/>
                  <a:pt x="872837" y="848107"/>
                </a:cubicBezTo>
                <a:cubicBezTo>
                  <a:pt x="805296" y="835984"/>
                  <a:pt x="402648" y="436800"/>
                  <a:pt x="0" y="37616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37" name="Straight Arrow Connector 36"/>
          <p:cNvCxnSpPr/>
          <p:nvPr/>
        </p:nvCxnSpPr>
        <p:spPr>
          <a:xfrm flipH="1" flipV="1">
            <a:off x="1498950" y="3591446"/>
            <a:ext cx="117475" cy="127000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92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0" y="-85402"/>
            <a:ext cx="8100392" cy="850106"/>
          </a:xfrm>
        </p:spPr>
        <p:txBody>
          <a:bodyPr/>
          <a:lstStyle/>
          <a:p>
            <a:pPr algn="l"/>
            <a:r>
              <a:rPr lang="en-GB" dirty="0" smtClean="0"/>
              <a:t>ECOPACT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135285"/>
            <a:ext cx="86868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err="1" smtClean="0"/>
              <a:t>Fonctionalité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additionnelle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ajoutée</a:t>
            </a:r>
            <a:r>
              <a:rPr lang="en-GB" sz="2000" b="1" dirty="0" smtClean="0"/>
              <a:t>: </a:t>
            </a:r>
            <a:r>
              <a:rPr lang="en-GB" sz="2000" dirty="0" err="1" smtClean="0"/>
              <a:t>création</a:t>
            </a:r>
            <a:r>
              <a:rPr lang="en-GB" sz="2000" dirty="0" smtClean="0"/>
              <a:t> d’un </a:t>
            </a:r>
            <a:r>
              <a:rPr lang="en-GB" sz="2000" dirty="0" err="1" smtClean="0"/>
              <a:t>inventaire</a:t>
            </a:r>
            <a:endParaRPr lang="en-GB" sz="2000" dirty="0"/>
          </a:p>
          <a:p>
            <a:r>
              <a:rPr lang="en-GB" sz="2000" dirty="0" err="1" smtClean="0"/>
              <a:t>Démonstration</a:t>
            </a:r>
            <a:r>
              <a:rPr lang="en-GB" sz="2000" dirty="0" smtClean="0"/>
              <a:t> </a:t>
            </a:r>
            <a:r>
              <a:rPr lang="en-GB" sz="2000" dirty="0" err="1" smtClean="0"/>
              <a:t>lors</a:t>
            </a:r>
            <a:r>
              <a:rPr lang="en-GB" sz="2000" dirty="0" smtClean="0"/>
              <a:t> du </a:t>
            </a:r>
            <a:r>
              <a:rPr lang="en-GB" sz="2000" dirty="0" err="1" smtClean="0"/>
              <a:t>groupe</a:t>
            </a:r>
            <a:r>
              <a:rPr lang="en-GB" sz="2000" dirty="0" smtClean="0"/>
              <a:t> de travail</a:t>
            </a:r>
          </a:p>
          <a:p>
            <a:endParaRPr lang="en-GB" sz="2000" b="1" dirty="0" smtClean="0"/>
          </a:p>
          <a:p>
            <a:pPr marL="0" indent="0">
              <a:buNone/>
            </a:pPr>
            <a:r>
              <a:rPr lang="en-GB" sz="2000" b="1" dirty="0" smtClean="0"/>
              <a:t>Utilisation pendant le </a:t>
            </a:r>
            <a:r>
              <a:rPr lang="en-GB" sz="2000" b="1" dirty="0" err="1" smtClean="0"/>
              <a:t>projet</a:t>
            </a:r>
            <a:endParaRPr lang="en-GB" sz="2000" dirty="0" smtClean="0"/>
          </a:p>
          <a:p>
            <a:r>
              <a:rPr lang="en-GB" sz="2000" dirty="0" err="1" smtClean="0"/>
              <a:t>Intérêt</a:t>
            </a:r>
            <a:r>
              <a:rPr lang="en-GB" sz="2000" dirty="0" smtClean="0"/>
              <a:t> des </a:t>
            </a:r>
            <a:r>
              <a:rPr lang="en-GB" sz="2000" dirty="0" err="1" smtClean="0"/>
              <a:t>partenaires</a:t>
            </a:r>
            <a:r>
              <a:rPr lang="en-GB" sz="2000" dirty="0" smtClean="0"/>
              <a:t> pour </a:t>
            </a:r>
            <a:r>
              <a:rPr lang="en-GB" sz="2000" dirty="0" err="1" smtClean="0"/>
              <a:t>obtenir</a:t>
            </a:r>
            <a:r>
              <a:rPr lang="en-GB" sz="2000" dirty="0" smtClean="0"/>
              <a:t> </a:t>
            </a:r>
            <a:r>
              <a:rPr lang="en-GB" sz="2000" dirty="0" err="1" smtClean="0"/>
              <a:t>une</a:t>
            </a:r>
            <a:r>
              <a:rPr lang="en-GB" sz="2000" dirty="0" smtClean="0"/>
              <a:t> license pendant le </a:t>
            </a:r>
            <a:r>
              <a:rPr lang="en-GB" sz="2000" dirty="0" err="1" smtClean="0"/>
              <a:t>projet</a:t>
            </a:r>
            <a:r>
              <a:rPr lang="en-GB" sz="2000" dirty="0" smtClean="0"/>
              <a:t> (retours </a:t>
            </a:r>
            <a:r>
              <a:rPr lang="en-GB" sz="2000" dirty="0" err="1" smtClean="0"/>
              <a:t>obtenus</a:t>
            </a:r>
            <a:r>
              <a:rPr lang="en-GB" sz="2000" dirty="0" smtClean="0"/>
              <a:t> </a:t>
            </a:r>
            <a:r>
              <a:rPr lang="en-GB" sz="2000" dirty="0" err="1" smtClean="0"/>
              <a:t>jusqu’au</a:t>
            </a:r>
            <a:r>
              <a:rPr lang="en-GB" sz="2000" dirty="0" smtClean="0"/>
              <a:t> 12/09):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ENSAM</a:t>
            </a:r>
          </a:p>
          <a:p>
            <a:pPr marL="0" indent="0">
              <a:buNone/>
            </a:pPr>
            <a:r>
              <a:rPr lang="en-GB" sz="2000" dirty="0" smtClean="0"/>
              <a:t>SIRRIS</a:t>
            </a:r>
          </a:p>
          <a:p>
            <a:pPr marL="0" indent="0">
              <a:buNone/>
            </a:pPr>
            <a:r>
              <a:rPr lang="en-GB" sz="2000" dirty="0" err="1" smtClean="0"/>
              <a:t>Innovatech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err="1" smtClean="0"/>
              <a:t>Henallux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Tec3i </a:t>
            </a:r>
          </a:p>
          <a:p>
            <a:pPr marL="0" indent="0">
              <a:buNone/>
            </a:pPr>
            <a:endParaRPr lang="en-GB" sz="2000" dirty="0" smtClean="0"/>
          </a:p>
          <a:p>
            <a:r>
              <a:rPr lang="en-GB" sz="2000" b="1" dirty="0" smtClean="0"/>
              <a:t>“Terms of use” </a:t>
            </a:r>
            <a:r>
              <a:rPr lang="en-GB" sz="2000" b="1" dirty="0" err="1" smtClean="0"/>
              <a:t>prêts</a:t>
            </a:r>
            <a:endParaRPr lang="en-GB" sz="2000" b="1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18756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0" y="-85402"/>
            <a:ext cx="8100392" cy="850106"/>
          </a:xfrm>
        </p:spPr>
        <p:txBody>
          <a:bodyPr/>
          <a:lstStyle/>
          <a:p>
            <a:pPr algn="l"/>
            <a:r>
              <a:rPr lang="en-GB" dirty="0" smtClean="0"/>
              <a:t>ECOPACT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135285"/>
            <a:ext cx="86868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smtClean="0"/>
              <a:t>Exploitation des DB </a:t>
            </a:r>
            <a:r>
              <a:rPr lang="en-GB" sz="2000" b="1" dirty="0" err="1" smtClean="0"/>
              <a:t>dont</a:t>
            </a:r>
            <a:r>
              <a:rPr lang="en-GB" sz="2000" b="1" dirty="0" smtClean="0"/>
              <a:t> la PI </a:t>
            </a:r>
            <a:r>
              <a:rPr lang="en-GB" sz="2000" b="1" dirty="0" err="1" smtClean="0"/>
              <a:t>appartient</a:t>
            </a:r>
            <a:r>
              <a:rPr lang="en-GB" sz="2000" b="1" dirty="0" smtClean="0"/>
              <a:t> au CRP Henri Tudor:</a:t>
            </a:r>
          </a:p>
          <a:p>
            <a:pPr marL="0" indent="0">
              <a:buNone/>
            </a:pPr>
            <a:endParaRPr lang="en-GB" sz="1000" b="1" dirty="0" smtClean="0"/>
          </a:p>
          <a:p>
            <a:pPr marL="0" indent="0">
              <a:buNone/>
            </a:pPr>
            <a:r>
              <a:rPr lang="en-GB" sz="2000" b="1" dirty="0" err="1" smtClean="0"/>
              <a:t>Ecoinvent</a:t>
            </a:r>
            <a:r>
              <a:rPr lang="en-GB" sz="2000" b="1" dirty="0" smtClean="0"/>
              <a:t>: </a:t>
            </a:r>
            <a:r>
              <a:rPr lang="en-GB" sz="2000" dirty="0" err="1" smtClean="0"/>
              <a:t>forfait</a:t>
            </a:r>
            <a:r>
              <a:rPr lang="en-GB" sz="2000" dirty="0" smtClean="0"/>
              <a:t> </a:t>
            </a:r>
            <a:r>
              <a:rPr lang="en-GB" sz="2000" dirty="0" err="1" smtClean="0"/>
              <a:t>défini</a:t>
            </a:r>
            <a:r>
              <a:rPr lang="en-GB" sz="2000" dirty="0" smtClean="0"/>
              <a:t> en </a:t>
            </a:r>
            <a:r>
              <a:rPr lang="en-GB" sz="2000" dirty="0" err="1" smtClean="0"/>
              <a:t>fonction</a:t>
            </a:r>
            <a:r>
              <a:rPr lang="en-GB" sz="2000" dirty="0" smtClean="0"/>
              <a:t> du </a:t>
            </a:r>
            <a:r>
              <a:rPr lang="en-GB" sz="2000" dirty="0" err="1" smtClean="0"/>
              <a:t>nombre</a:t>
            </a:r>
            <a:r>
              <a:rPr lang="en-GB" sz="2000" dirty="0" smtClean="0"/>
              <a:t> </a:t>
            </a:r>
            <a:r>
              <a:rPr lang="en-GB" sz="2000" dirty="0" err="1" smtClean="0"/>
              <a:t>d’indicateurs</a:t>
            </a:r>
            <a:r>
              <a:rPr lang="en-GB" sz="2000" dirty="0" smtClean="0"/>
              <a:t> </a:t>
            </a:r>
            <a:r>
              <a:rPr lang="en-GB" sz="2000" dirty="0" err="1" smtClean="0"/>
              <a:t>d’impacts</a:t>
            </a:r>
            <a:r>
              <a:rPr lang="en-GB" sz="2000" dirty="0" smtClean="0"/>
              <a:t> </a:t>
            </a:r>
            <a:r>
              <a:rPr lang="en-GB" sz="2000" dirty="0" err="1" smtClean="0"/>
              <a:t>calculés</a:t>
            </a:r>
            <a:r>
              <a:rPr lang="en-GB" sz="2000" dirty="0" smtClean="0"/>
              <a:t>.</a:t>
            </a:r>
          </a:p>
          <a:p>
            <a:r>
              <a:rPr lang="en-GB" sz="2000" dirty="0" err="1" smtClean="0"/>
              <a:t>Besoin</a:t>
            </a:r>
            <a:r>
              <a:rPr lang="en-GB" sz="2000" dirty="0" smtClean="0"/>
              <a:t> </a:t>
            </a:r>
            <a:r>
              <a:rPr lang="en-GB" sz="2000" dirty="0"/>
              <a:t>de </a:t>
            </a:r>
            <a:r>
              <a:rPr lang="en-GB" sz="2000" dirty="0" err="1"/>
              <a:t>repréciser</a:t>
            </a:r>
            <a:r>
              <a:rPr lang="en-GB" sz="2000" dirty="0"/>
              <a:t> les conditions </a:t>
            </a:r>
            <a:r>
              <a:rPr lang="en-GB" sz="2000" dirty="0" err="1"/>
              <a:t>ecoinvent</a:t>
            </a:r>
            <a:r>
              <a:rPr lang="en-GB" sz="2000" dirty="0"/>
              <a:t>, en </a:t>
            </a:r>
            <a:r>
              <a:rPr lang="en-GB" sz="2000" dirty="0" err="1"/>
              <a:t>fonction</a:t>
            </a:r>
            <a:r>
              <a:rPr lang="en-GB" sz="2000" dirty="0"/>
              <a:t> des modifications </a:t>
            </a:r>
            <a:r>
              <a:rPr lang="en-GB" sz="2000" dirty="0" err="1"/>
              <a:t>apportées</a:t>
            </a:r>
            <a:r>
              <a:rPr lang="en-GB" sz="2000" dirty="0"/>
              <a:t> à </a:t>
            </a:r>
            <a:r>
              <a:rPr lang="en-GB" sz="2000" dirty="0" err="1"/>
              <a:t>l’outil</a:t>
            </a:r>
            <a:r>
              <a:rPr lang="en-GB" sz="2000" dirty="0"/>
              <a:t> (</a:t>
            </a:r>
            <a:r>
              <a:rPr lang="en-GB" sz="2000" dirty="0" err="1"/>
              <a:t>nombre</a:t>
            </a:r>
            <a:r>
              <a:rPr lang="en-GB" sz="2000" dirty="0"/>
              <a:t> </a:t>
            </a:r>
            <a:r>
              <a:rPr lang="en-GB" sz="2000" dirty="0" err="1"/>
              <a:t>d’indicateurs</a:t>
            </a:r>
            <a:r>
              <a:rPr lang="en-GB" sz="2000" dirty="0" smtClean="0"/>
              <a:t>).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000" b="1" dirty="0" smtClean="0"/>
              <a:t>PE International: à </a:t>
            </a:r>
            <a:r>
              <a:rPr lang="en-GB" sz="2000" b="1" dirty="0" err="1" smtClean="0"/>
              <a:t>définir</a:t>
            </a:r>
            <a:r>
              <a:rPr lang="en-GB" sz="2000" dirty="0" smtClean="0"/>
              <a:t> en </a:t>
            </a:r>
            <a:r>
              <a:rPr lang="en-GB" sz="2000" dirty="0" err="1" smtClean="0"/>
              <a:t>fonction</a:t>
            </a:r>
            <a:r>
              <a:rPr lang="en-GB" sz="2000" dirty="0" smtClean="0"/>
              <a:t> du </a:t>
            </a:r>
            <a:r>
              <a:rPr lang="en-GB" sz="2000" dirty="0" err="1" smtClean="0"/>
              <a:t>schéma</a:t>
            </a:r>
            <a:r>
              <a:rPr lang="en-GB" sz="2000" dirty="0" smtClean="0"/>
              <a:t> de license post-</a:t>
            </a:r>
            <a:r>
              <a:rPr lang="en-GB" sz="2000" dirty="0" err="1" smtClean="0"/>
              <a:t>projet</a:t>
            </a:r>
            <a:r>
              <a:rPr lang="en-GB" sz="2000" dirty="0" smtClean="0"/>
              <a:t>. </a:t>
            </a:r>
          </a:p>
          <a:p>
            <a:pPr marL="0" indent="0">
              <a:buNone/>
            </a:pPr>
            <a:endParaRPr lang="en-GB" sz="2000" dirty="0" smtClean="0"/>
          </a:p>
          <a:p>
            <a:r>
              <a:rPr lang="en-GB" sz="2000" dirty="0" smtClean="0"/>
              <a:t>3 licenses </a:t>
            </a:r>
            <a:r>
              <a:rPr lang="en-GB" sz="2000" b="1" dirty="0" smtClean="0"/>
              <a:t>ECOPACT-</a:t>
            </a:r>
            <a:r>
              <a:rPr lang="en-GB" sz="2000" b="1" dirty="0" err="1" smtClean="0"/>
              <a:t>Mécanique</a:t>
            </a:r>
            <a:r>
              <a:rPr lang="en-GB" sz="2000" dirty="0" smtClean="0"/>
              <a:t> </a:t>
            </a:r>
            <a:r>
              <a:rPr lang="en-GB" sz="2000" dirty="0" err="1" smtClean="0"/>
              <a:t>différentes</a:t>
            </a:r>
            <a:r>
              <a:rPr lang="en-GB" sz="2000" dirty="0" smtClean="0"/>
              <a:t> à </a:t>
            </a:r>
            <a:r>
              <a:rPr lang="en-GB" sz="2000" dirty="0" err="1" smtClean="0"/>
              <a:t>définir</a:t>
            </a:r>
            <a:r>
              <a:rPr lang="en-GB" sz="2000" dirty="0" smtClean="0"/>
              <a:t>: </a:t>
            </a:r>
          </a:p>
          <a:p>
            <a:pPr lvl="1"/>
            <a:r>
              <a:rPr lang="en-GB" sz="1600" dirty="0" err="1" smtClean="0"/>
              <a:t>Académique</a:t>
            </a:r>
            <a:endParaRPr lang="en-GB" sz="1600" dirty="0" smtClean="0"/>
          </a:p>
          <a:p>
            <a:pPr lvl="1"/>
            <a:r>
              <a:rPr lang="en-GB" sz="1600" dirty="0" smtClean="0"/>
              <a:t>Formation </a:t>
            </a:r>
            <a:r>
              <a:rPr lang="en-GB" sz="1600" dirty="0" err="1" smtClean="0"/>
              <a:t>Professionnelle</a:t>
            </a:r>
            <a:endParaRPr lang="en-GB" sz="1600" dirty="0" smtClean="0"/>
          </a:p>
          <a:p>
            <a:pPr lvl="1"/>
            <a:r>
              <a:rPr lang="en-GB" sz="1600" dirty="0" err="1" smtClean="0"/>
              <a:t>Entreprise</a:t>
            </a:r>
            <a:r>
              <a:rPr lang="en-GB" sz="1600" dirty="0" smtClean="0"/>
              <a:t> (Bureau </a:t>
            </a:r>
            <a:r>
              <a:rPr lang="en-GB" sz="1600" dirty="0" err="1" smtClean="0"/>
              <a:t>d’étude</a:t>
            </a:r>
            <a:r>
              <a:rPr lang="en-GB" sz="1600" dirty="0" smtClean="0"/>
              <a:t>, consultant, PME </a:t>
            </a:r>
            <a:r>
              <a:rPr lang="en-GB" sz="1600" dirty="0" err="1" smtClean="0"/>
              <a:t>productrice</a:t>
            </a:r>
            <a:r>
              <a:rPr lang="en-GB" sz="1600" dirty="0" smtClean="0"/>
              <a:t>)</a:t>
            </a:r>
            <a:endParaRPr lang="en-GB" sz="1600" dirty="0"/>
          </a:p>
          <a:p>
            <a:pPr marL="0" indent="0">
              <a:buNone/>
            </a:pPr>
            <a:endParaRPr lang="en-GB" sz="2000" dirty="0"/>
          </a:p>
          <a:p>
            <a:endParaRPr lang="en-GB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0271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0" y="-85402"/>
            <a:ext cx="8100392" cy="850106"/>
          </a:xfrm>
        </p:spPr>
        <p:txBody>
          <a:bodyPr/>
          <a:lstStyle/>
          <a:p>
            <a:pPr algn="l"/>
            <a:r>
              <a:rPr lang="en-GB" dirty="0" smtClean="0"/>
              <a:t>ECOPACT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8795320" cy="4525963"/>
          </a:xfrm>
        </p:spPr>
        <p:txBody>
          <a:bodyPr>
            <a:normAutofit/>
          </a:bodyPr>
          <a:lstStyle/>
          <a:p>
            <a:r>
              <a:rPr lang="en-GB" sz="1800" dirty="0" err="1" smtClean="0"/>
              <a:t>Contenu</a:t>
            </a:r>
            <a:r>
              <a:rPr lang="en-GB" sz="1800" dirty="0" smtClean="0"/>
              <a:t> des 3 licenses ECOPACT </a:t>
            </a:r>
            <a:r>
              <a:rPr lang="en-GB" sz="1800" dirty="0" err="1" smtClean="0"/>
              <a:t>différentes</a:t>
            </a:r>
            <a:r>
              <a:rPr lang="en-GB" sz="1800" dirty="0" smtClean="0"/>
              <a:t> à </a:t>
            </a:r>
            <a:r>
              <a:rPr lang="en-GB" sz="1800" dirty="0" err="1" smtClean="0"/>
              <a:t>définir</a:t>
            </a:r>
            <a:r>
              <a:rPr lang="en-GB" sz="1800" dirty="0" smtClean="0"/>
              <a:t> en </a:t>
            </a:r>
            <a:r>
              <a:rPr lang="en-GB" sz="1800" b="1" dirty="0" err="1" smtClean="0"/>
              <a:t>fonction</a:t>
            </a:r>
            <a:r>
              <a:rPr lang="en-GB" sz="1800" b="1" dirty="0" smtClean="0"/>
              <a:t> de </a:t>
            </a:r>
            <a:r>
              <a:rPr lang="en-GB" sz="1800" b="1" dirty="0" err="1" smtClean="0"/>
              <a:t>vos</a:t>
            </a:r>
            <a:r>
              <a:rPr lang="en-GB" sz="1800" b="1" dirty="0" smtClean="0"/>
              <a:t> </a:t>
            </a:r>
            <a:r>
              <a:rPr lang="en-GB" sz="1800" b="1" dirty="0" err="1" smtClean="0"/>
              <a:t>besoins</a:t>
            </a:r>
            <a:r>
              <a:rPr lang="en-GB" sz="1800" dirty="0" smtClean="0"/>
              <a:t> </a:t>
            </a:r>
            <a:r>
              <a:rPr lang="en-GB" sz="1800" i="1" dirty="0" smtClean="0"/>
              <a:t>(</a:t>
            </a:r>
            <a:r>
              <a:rPr lang="en-GB" sz="1800" i="1" dirty="0" err="1" smtClean="0"/>
              <a:t>Henallux</a:t>
            </a:r>
            <a:r>
              <a:rPr lang="en-GB" sz="1800" i="1" dirty="0" smtClean="0"/>
              <a:t> et </a:t>
            </a:r>
            <a:r>
              <a:rPr lang="en-GB" sz="1800" i="1" dirty="0" err="1" smtClean="0"/>
              <a:t>Technifutur</a:t>
            </a:r>
            <a:r>
              <a:rPr lang="en-GB" sz="1800" i="1" dirty="0" smtClean="0"/>
              <a:t> </a:t>
            </a:r>
            <a:r>
              <a:rPr lang="en-GB" sz="1800" i="1" dirty="0" err="1" smtClean="0"/>
              <a:t>ont</a:t>
            </a:r>
            <a:r>
              <a:rPr lang="en-GB" sz="1800" i="1" dirty="0" smtClean="0"/>
              <a:t> déjà </a:t>
            </a:r>
            <a:r>
              <a:rPr lang="en-GB" sz="1800" i="1" dirty="0" err="1" smtClean="0"/>
              <a:t>répondu</a:t>
            </a:r>
            <a:r>
              <a:rPr lang="en-GB" sz="1800" i="1" dirty="0" smtClean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340702"/>
              </p:ext>
            </p:extLst>
          </p:nvPr>
        </p:nvGraphicFramePr>
        <p:xfrm>
          <a:off x="323528" y="1772816"/>
          <a:ext cx="8640960" cy="426723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783403"/>
                <a:gridCol w="1088805"/>
                <a:gridCol w="1584176"/>
                <a:gridCol w="5184576"/>
              </a:tblGrid>
              <a:tr h="188312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3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Type d'exploitation d'ECOPACT</a:t>
                      </a:r>
                      <a:r>
                        <a:rPr lang="fr-FR" sz="1300" b="1" u="sng" strike="noStrike" dirty="0">
                          <a:solidFill>
                            <a:srgbClr val="000000"/>
                          </a:solidFill>
                          <a:effectLst/>
                        </a:rPr>
                        <a:t> après le projet </a:t>
                      </a:r>
                      <a:r>
                        <a:rPr lang="fr-FR" sz="1300" b="1" u="sng" strike="noStrike" dirty="0" smtClean="0">
                          <a:solidFill>
                            <a:srgbClr val="000000"/>
                          </a:solidFill>
                          <a:effectLst/>
                        </a:rPr>
                        <a:t>FRED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07071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300" u="none" strike="noStrike">
                          <a:solidFill>
                            <a:srgbClr val="000000"/>
                          </a:solidFill>
                          <a:effectLst/>
                        </a:rPr>
                        <a:t>ECOPACT est disponible en version web-based, hébergée sur un serveur sécurisé du CRP Henri Tudor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03787">
                <a:tc gridSpan="4">
                  <a:txBody>
                    <a:bodyPr/>
                    <a:lstStyle/>
                    <a:p>
                      <a:pPr algn="l" rtl="0" fontAlgn="ctr"/>
                      <a:r>
                        <a:rPr lang="fr-FR" sz="13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Formation et support aux PME: Le partenaire forme son client au concept et à la méthodologie associée pour lui permettre de comprendre des résultats. Le partenaire réalise l’étude pour le client – pas d’utilisation directe d’ECOPACT par l’entreprise.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41667">
                <a:tc gridSpan="4">
                  <a:txBody>
                    <a:bodyPr/>
                    <a:lstStyle/>
                    <a:p>
                      <a:pPr algn="l" rtl="0" fontAlgn="ctr"/>
                      <a:r>
                        <a:rPr lang="fr-FR" sz="1300" u="none" strike="noStrike">
                          <a:solidFill>
                            <a:srgbClr val="000000"/>
                          </a:solidFill>
                          <a:effectLst/>
                        </a:rPr>
                        <a:t>Formation et transfert aux PME: Le partenaire forme son client au concept et à la méthodologie associée pour lui permettre de réaliser lui-même des études. Le partenaire transfert donne un accès web-based au client pour une utilisation directe par l’entreprise.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33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EXEMPLE</a:t>
                      </a:r>
                      <a:endParaRPr lang="en-GB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Type de </a:t>
                      </a:r>
                      <a:r>
                        <a:rPr lang="en-GB" sz="13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projet</a:t>
                      </a:r>
                      <a:endParaRPr lang="en-GB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Type de collaboration</a:t>
                      </a:r>
                      <a:endParaRPr lang="en-GB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Description des droits d'exploitation dont vous souhaitez disposer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ctr"/>
                </a:tc>
              </a:tr>
              <a:tr h="290585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 dirty="0" err="1" smtClean="0">
                          <a:solidFill>
                            <a:srgbClr val="000000"/>
                          </a:solidFill>
                          <a:effectLst/>
                        </a:rPr>
                        <a:t>Partenaire</a:t>
                      </a:r>
                      <a:endParaRPr lang="en-GB" sz="13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Projet</a:t>
                      </a:r>
                      <a:r>
                        <a:rPr lang="en-GB" sz="13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R&amp;D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>
                          <a:solidFill>
                            <a:srgbClr val="000000"/>
                          </a:solidFill>
                          <a:effectLst/>
                        </a:rPr>
                        <a:t>Partenaire autonome</a:t>
                      </a:r>
                      <a:endParaRPr lang="en-GB" sz="13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>
                          <a:solidFill>
                            <a:srgbClr val="000000"/>
                          </a:solidFill>
                          <a:effectLst/>
                        </a:rPr>
                        <a:t>Utilisation d’ECOPACT-Mécanique à des fins de  recherche contractuelle avec des industries. L'industriel n'a pas d'accès à ECOPACT.</a:t>
                      </a:r>
                      <a:endParaRPr lang="fr-FR" sz="13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ctr"/>
                </a:tc>
              </a:tr>
              <a:tr h="5383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>
                          <a:solidFill>
                            <a:srgbClr val="000000"/>
                          </a:solidFill>
                          <a:effectLst/>
                        </a:rPr>
                        <a:t>Enseignement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Partenaire</a:t>
                      </a:r>
                      <a:r>
                        <a:rPr lang="en-GB" sz="13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GB" sz="130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autonome</a:t>
                      </a:r>
                      <a:endParaRPr lang="en-GB" sz="13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300" u="none" strike="noStrike">
                          <a:solidFill>
                            <a:srgbClr val="000000"/>
                          </a:solidFill>
                          <a:effectLst/>
                        </a:rPr>
                        <a:t>Formation courte à la première étape de l'éco-conception, à destination des industriels.Outil de démonstration utilisé uniquement pendant le temps de formation</a:t>
                      </a:r>
                      <a:endParaRPr lang="fr-FR" sz="13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b"/>
                </a:tc>
              </a:tr>
              <a:tr h="62957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>
                          <a:solidFill>
                            <a:srgbClr val="000000"/>
                          </a:solidFill>
                          <a:effectLst/>
                        </a:rPr>
                        <a:t>Formation et Support aux PME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>
                          <a:solidFill>
                            <a:srgbClr val="000000"/>
                          </a:solidFill>
                          <a:effectLst/>
                        </a:rPr>
                        <a:t>Partenaire autonome</a:t>
                      </a:r>
                      <a:endParaRPr lang="en-GB" sz="13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3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Formation courte à la première étape de l'</a:t>
                      </a:r>
                      <a:r>
                        <a:rPr lang="fr-FR" sz="130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éco-conception</a:t>
                      </a:r>
                      <a:r>
                        <a:rPr lang="fr-FR" sz="13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, à destination des </a:t>
                      </a:r>
                      <a:r>
                        <a:rPr lang="fr-FR" sz="130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industriels.Outil</a:t>
                      </a:r>
                      <a:r>
                        <a:rPr lang="fr-FR" sz="13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de démonstration utilisé pendant le temps de formation et pour présenter l'étude réalisée avec ECOPACT par le </a:t>
                      </a:r>
                      <a:r>
                        <a:rPr lang="fr-FR" sz="1300" u="none" strike="noStrike" dirty="0" smtClean="0">
                          <a:solidFill>
                            <a:srgbClr val="000000"/>
                          </a:solidFill>
                          <a:effectLst/>
                        </a:rPr>
                        <a:t>Partenaire. </a:t>
                      </a:r>
                      <a:r>
                        <a:rPr lang="fr-FR" sz="13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Pas d'utilisation directe par l'entreprise</a:t>
                      </a:r>
                      <a:endParaRPr lang="fr-FR" sz="13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b"/>
                </a:tc>
              </a:tr>
              <a:tr h="5981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 dirty="0" smtClean="0">
                          <a:solidFill>
                            <a:srgbClr val="000000"/>
                          </a:solidFill>
                          <a:effectLst/>
                        </a:rPr>
                        <a:t>Formation </a:t>
                      </a:r>
                      <a:r>
                        <a:rPr lang="fr-FR" sz="13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et Transfert aux PME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>
                          <a:solidFill>
                            <a:srgbClr val="000000"/>
                          </a:solidFill>
                          <a:effectLst/>
                        </a:rPr>
                        <a:t>Partenaire autonome</a:t>
                      </a:r>
                      <a:endParaRPr lang="en-GB" sz="13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3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Formation courte à la première étape de l'</a:t>
                      </a:r>
                      <a:r>
                        <a:rPr lang="fr-FR" sz="130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éco-conception</a:t>
                      </a:r>
                      <a:r>
                        <a:rPr lang="fr-FR" sz="13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, à destination des </a:t>
                      </a:r>
                      <a:r>
                        <a:rPr lang="fr-FR" sz="130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industriels.Outil</a:t>
                      </a:r>
                      <a:r>
                        <a:rPr lang="fr-FR" sz="13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de démonstration utilisé pendant le temps de formation puis un accès est donné à l'entreprise qui réalise l'étude. Le </a:t>
                      </a:r>
                      <a:r>
                        <a:rPr lang="fr-FR" sz="1300" u="none" strike="noStrike" dirty="0" smtClean="0">
                          <a:solidFill>
                            <a:srgbClr val="000000"/>
                          </a:solidFill>
                          <a:effectLst/>
                        </a:rPr>
                        <a:t>partenaire accompagne/supporte </a:t>
                      </a:r>
                      <a:r>
                        <a:rPr lang="fr-FR" sz="13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l'entreprise dans la réalisation.</a:t>
                      </a:r>
                      <a:endParaRPr lang="fr-FR" sz="13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5" marR="8935" marT="893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476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0" y="-85402"/>
            <a:ext cx="8100392" cy="850106"/>
          </a:xfrm>
        </p:spPr>
        <p:txBody>
          <a:bodyPr/>
          <a:lstStyle/>
          <a:p>
            <a:pPr algn="l"/>
            <a:r>
              <a:rPr lang="en-GB" dirty="0" smtClean="0"/>
              <a:t>WP 4 et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879532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1800" b="1" dirty="0" err="1" smtClean="0"/>
              <a:t>Visites</a:t>
            </a:r>
            <a:r>
              <a:rPr lang="en-GB" sz="1800" b="1" dirty="0" smtClean="0"/>
              <a:t> </a:t>
            </a:r>
            <a:r>
              <a:rPr lang="en-GB" sz="1800" b="1" dirty="0" err="1" smtClean="0"/>
              <a:t>d’entreprises</a:t>
            </a:r>
            <a:r>
              <a:rPr lang="en-GB" sz="1800" b="1" dirty="0" smtClean="0"/>
              <a:t>:</a:t>
            </a:r>
          </a:p>
          <a:p>
            <a:r>
              <a:rPr lang="en-GB" sz="1800" dirty="0" err="1" smtClean="0"/>
              <a:t>Rencontre</a:t>
            </a:r>
            <a:r>
              <a:rPr lang="en-GB" sz="1800" dirty="0" smtClean="0"/>
              <a:t> avec </a:t>
            </a:r>
            <a:r>
              <a:rPr lang="en-GB" sz="1800" dirty="0" err="1" smtClean="0"/>
              <a:t>l’atelier</a:t>
            </a:r>
            <a:r>
              <a:rPr lang="en-GB" sz="1800" dirty="0" smtClean="0"/>
              <a:t> </a:t>
            </a:r>
            <a:r>
              <a:rPr lang="en-GB" sz="1800" dirty="0" err="1" smtClean="0"/>
              <a:t>luxembourgeois</a:t>
            </a:r>
            <a:r>
              <a:rPr lang="en-GB" sz="1800" dirty="0" smtClean="0"/>
              <a:t> AMECCO</a:t>
            </a:r>
          </a:p>
          <a:p>
            <a:r>
              <a:rPr lang="en-GB" sz="1800" dirty="0" err="1" smtClean="0"/>
              <a:t>Rencontre</a:t>
            </a:r>
            <a:r>
              <a:rPr lang="en-GB" sz="1800" dirty="0" smtClean="0"/>
              <a:t> avec Fab Lab Luxembourg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b="1" dirty="0" err="1" smtClean="0"/>
              <a:t>Présentations</a:t>
            </a:r>
            <a:endParaRPr lang="en-GB" sz="1800" b="1" dirty="0"/>
          </a:p>
          <a:p>
            <a:r>
              <a:rPr lang="en-GB" sz="1800" dirty="0" err="1" smtClean="0"/>
              <a:t>Présentation</a:t>
            </a:r>
            <a:r>
              <a:rPr lang="en-GB" sz="1800" dirty="0" smtClean="0"/>
              <a:t> du </a:t>
            </a:r>
            <a:r>
              <a:rPr lang="en-GB" sz="1800" dirty="0" err="1" smtClean="0"/>
              <a:t>projet</a:t>
            </a:r>
            <a:r>
              <a:rPr lang="en-GB" sz="1800" dirty="0" smtClean="0"/>
              <a:t> au GRBD, Luxembourg, </a:t>
            </a:r>
            <a:r>
              <a:rPr lang="en-GB" sz="1800" dirty="0" err="1" smtClean="0"/>
              <a:t>Juin</a:t>
            </a:r>
            <a:r>
              <a:rPr lang="en-GB" sz="1800" dirty="0" smtClean="0"/>
              <a:t> 2013</a:t>
            </a:r>
          </a:p>
          <a:p>
            <a:r>
              <a:rPr lang="en-GB" sz="1800" dirty="0" err="1" smtClean="0"/>
              <a:t>Présentation</a:t>
            </a:r>
            <a:r>
              <a:rPr lang="en-GB" sz="1800" dirty="0" smtClean="0"/>
              <a:t> du </a:t>
            </a:r>
            <a:r>
              <a:rPr lang="en-GB" sz="1800" dirty="0" err="1" smtClean="0"/>
              <a:t>projet</a:t>
            </a:r>
            <a:r>
              <a:rPr lang="en-GB" sz="1800" dirty="0" smtClean="0"/>
              <a:t> à la </a:t>
            </a:r>
            <a:r>
              <a:rPr lang="en-GB" sz="1800" dirty="0" err="1" smtClean="0"/>
              <a:t>journée</a:t>
            </a:r>
            <a:r>
              <a:rPr lang="en-GB" sz="1800" dirty="0" smtClean="0"/>
              <a:t> “Technologies de production </a:t>
            </a:r>
            <a:r>
              <a:rPr lang="en-GB" sz="1800" dirty="0" err="1" smtClean="0"/>
              <a:t>innovantes</a:t>
            </a:r>
            <a:r>
              <a:rPr lang="en-GB" sz="1800" dirty="0" smtClean="0"/>
              <a:t>” </a:t>
            </a:r>
            <a:r>
              <a:rPr lang="en-GB" sz="1800" dirty="0" err="1" smtClean="0"/>
              <a:t>organisée</a:t>
            </a:r>
            <a:r>
              <a:rPr lang="en-GB" sz="1800" dirty="0" smtClean="0"/>
              <a:t> par la CCI de </a:t>
            </a:r>
            <a:r>
              <a:rPr lang="en-GB" sz="1800" dirty="0" err="1" smtClean="0"/>
              <a:t>l’Aisne</a:t>
            </a:r>
            <a:r>
              <a:rPr lang="en-GB" sz="1800" dirty="0" smtClean="0"/>
              <a:t>, </a:t>
            </a:r>
            <a:r>
              <a:rPr lang="en-GB" sz="1800" dirty="0" err="1" smtClean="0"/>
              <a:t>Septembre</a:t>
            </a:r>
            <a:r>
              <a:rPr lang="en-GB" sz="1800" dirty="0" smtClean="0"/>
              <a:t> 2013</a:t>
            </a:r>
          </a:p>
          <a:p>
            <a:pPr marL="0" indent="0">
              <a:buNone/>
            </a:pPr>
            <a:endParaRPr lang="en-GB" sz="1800" b="1" dirty="0" smtClean="0"/>
          </a:p>
          <a:p>
            <a:pPr marL="0" indent="0">
              <a:buNone/>
            </a:pPr>
            <a:r>
              <a:rPr lang="en-GB" sz="1800" b="1" dirty="0" smtClean="0"/>
              <a:t>Contacts </a:t>
            </a:r>
            <a:r>
              <a:rPr lang="en-GB" sz="1800" b="1" dirty="0" err="1"/>
              <a:t>établis</a:t>
            </a:r>
            <a:endParaRPr lang="en-GB" sz="1800" b="1" dirty="0"/>
          </a:p>
          <a:p>
            <a:pPr marL="0" indent="0">
              <a:buNone/>
            </a:pPr>
            <a:r>
              <a:rPr lang="en-GB" sz="1800" dirty="0" err="1"/>
              <a:t>Université</a:t>
            </a:r>
            <a:r>
              <a:rPr lang="en-GB" sz="1800" dirty="0"/>
              <a:t> de Luxembourg</a:t>
            </a:r>
          </a:p>
          <a:p>
            <a:pPr marL="0" indent="0">
              <a:buNone/>
            </a:pPr>
            <a:r>
              <a:rPr lang="en-GB" sz="1800" dirty="0"/>
              <a:t>IRCCYN Nantes</a:t>
            </a:r>
          </a:p>
          <a:p>
            <a:pPr marL="0" indent="0">
              <a:buNone/>
            </a:pPr>
            <a:r>
              <a:rPr lang="en-GB" sz="1800" dirty="0" err="1"/>
              <a:t>Cetim</a:t>
            </a:r>
            <a:endParaRPr lang="en-GB" sz="1800" dirty="0"/>
          </a:p>
          <a:p>
            <a:pPr marL="0" indent="0">
              <a:buNone/>
            </a:pPr>
            <a:r>
              <a:rPr lang="en-GB" sz="1800" dirty="0" err="1"/>
              <a:t>Innovaltech</a:t>
            </a:r>
            <a:r>
              <a:rPr lang="en-GB" sz="1800" dirty="0"/>
              <a:t>, Saint Quentin (Aisne)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b="1" dirty="0" err="1" smtClean="0"/>
              <a:t>Evènement</a:t>
            </a:r>
            <a:r>
              <a:rPr lang="en-GB" sz="1800" b="1" dirty="0" smtClean="0"/>
              <a:t> à </a:t>
            </a:r>
            <a:r>
              <a:rPr lang="en-GB" sz="1800" b="1" dirty="0" err="1" smtClean="0"/>
              <a:t>venir</a:t>
            </a:r>
            <a:endParaRPr lang="en-GB" sz="1800" b="1" dirty="0"/>
          </a:p>
          <a:p>
            <a:r>
              <a:rPr lang="en-GB" sz="1800" dirty="0" smtClean="0"/>
              <a:t>Participation au workshop </a:t>
            </a:r>
            <a:r>
              <a:rPr lang="en-GB" sz="1800" dirty="0" err="1" smtClean="0"/>
              <a:t>Innovatech</a:t>
            </a:r>
            <a:r>
              <a:rPr lang="en-GB" sz="1800" dirty="0" smtClean="0"/>
              <a:t> – 8/10/2013</a:t>
            </a:r>
          </a:p>
          <a:p>
            <a:r>
              <a:rPr lang="en-GB" sz="1800" dirty="0" smtClean="0"/>
              <a:t>Organisation d’un workshop/formation “ECOPACT” </a:t>
            </a:r>
            <a:r>
              <a:rPr lang="en-GB" sz="1800" dirty="0" err="1" smtClean="0"/>
              <a:t>envisagé</a:t>
            </a:r>
            <a:r>
              <a:rPr lang="en-GB" sz="1800" dirty="0" smtClean="0"/>
              <a:t> mi-2014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3670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FRED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269447"/>
      </a:accent1>
      <a:accent2>
        <a:srgbClr val="A1AB36"/>
      </a:accent2>
      <a:accent3>
        <a:srgbClr val="7F7F7F"/>
      </a:accent3>
      <a:accent4>
        <a:srgbClr val="7F7F7F"/>
      </a:accent4>
      <a:accent5>
        <a:srgbClr val="7F7F7F"/>
      </a:accent5>
      <a:accent6>
        <a:srgbClr val="7F7F7F"/>
      </a:accent6>
      <a:hlink>
        <a:srgbClr val="7F7F7F"/>
      </a:hlink>
      <a:folHlink>
        <a:srgbClr val="7F7F7F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376</TotalTime>
  <Words>712</Words>
  <Application>Microsoft Office PowerPoint</Application>
  <PresentationFormat>On-screen Show (4:3)</PresentationFormat>
  <Paragraphs>132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Thème Office</vt:lpstr>
      <vt:lpstr>WP2&lt;-&gt;WP3 – Construction d’une base de données spécifique à l’industrie mécanique et intégration dans les outils ACV et ACV simplifiée</vt:lpstr>
      <vt:lpstr>Construction de la base de données</vt:lpstr>
      <vt:lpstr>Intégration dans ECOPACT</vt:lpstr>
      <vt:lpstr>ECOPACT</vt:lpstr>
      <vt:lpstr>ECOPACT</vt:lpstr>
      <vt:lpstr>ECOPACT</vt:lpstr>
      <vt:lpstr>WP 4 et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CHEVRET Sandra</dc:creator>
  <cp:lastModifiedBy>Melanie GUITON</cp:lastModifiedBy>
  <cp:revision>73</cp:revision>
  <dcterms:created xsi:type="dcterms:W3CDTF">2013-02-25T09:15:51Z</dcterms:created>
  <dcterms:modified xsi:type="dcterms:W3CDTF">2013-09-11T17:12:55Z</dcterms:modified>
</cp:coreProperties>
</file>