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73" r:id="rId3"/>
    <p:sldId id="280" r:id="rId4"/>
    <p:sldId id="260" r:id="rId5"/>
    <p:sldId id="274" r:id="rId6"/>
    <p:sldId id="275" r:id="rId7"/>
    <p:sldId id="276" r:id="rId8"/>
    <p:sldId id="277" r:id="rId9"/>
    <p:sldId id="281" r:id="rId10"/>
    <p:sldId id="268" r:id="rId11"/>
    <p:sldId id="262" r:id="rId12"/>
    <p:sldId id="264" r:id="rId13"/>
    <p:sldId id="266" r:id="rId14"/>
    <p:sldId id="267" r:id="rId15"/>
    <p:sldId id="269" r:id="rId16"/>
    <p:sldId id="270" r:id="rId17"/>
    <p:sldId id="271" r:id="rId18"/>
    <p:sldId id="272" r:id="rId19"/>
    <p:sldId id="279" r:id="rId20"/>
    <p:sldId id="263" r:id="rId21"/>
    <p:sldId id="278" r:id="rId22"/>
    <p:sldId id="282" r:id="rId23"/>
    <p:sldId id="26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F0BB69-8B15-4210-A224-A82202B0DD2F}">
          <p14:sldIdLst>
            <p14:sldId id="258"/>
            <p14:sldId id="273"/>
            <p14:sldId id="280"/>
            <p14:sldId id="260"/>
            <p14:sldId id="274"/>
            <p14:sldId id="275"/>
            <p14:sldId id="276"/>
            <p14:sldId id="277"/>
            <p14:sldId id="281"/>
            <p14:sldId id="268"/>
            <p14:sldId id="262"/>
            <p14:sldId id="264"/>
            <p14:sldId id="266"/>
            <p14:sldId id="267"/>
            <p14:sldId id="269"/>
            <p14:sldId id="270"/>
            <p14:sldId id="271"/>
            <p14:sldId id="272"/>
            <p14:sldId id="279"/>
            <p14:sldId id="263"/>
            <p14:sldId id="278"/>
            <p14:sldId id="282"/>
            <p14:sldId id="261"/>
          </p14:sldIdLst>
        </p14:section>
        <p14:section name="Section sans titre" id="{E306E769-3051-4FE1-BA5C-A04994560E3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1" autoAdjust="0"/>
  </p:normalViewPr>
  <p:slideViewPr>
    <p:cSldViewPr>
      <p:cViewPr>
        <p:scale>
          <a:sx n="66" d="100"/>
          <a:sy n="66" d="100"/>
        </p:scale>
        <p:origin x="-1290" y="-56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EB8C7-2C82-44ED-95EF-855E2B6826FF}" type="datetimeFigureOut">
              <a:rPr lang="fr-FR" smtClean="0"/>
              <a:pPr/>
              <a:t>07/05/2013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E2D06-49AF-41EA-887F-580AAAD3FE57}" type="slidenum">
              <a:rPr lang="fr-FR" smtClean="0"/>
              <a:pPr/>
              <a:t>‹N°›</a:t>
            </a:fld>
            <a:endParaRPr lang="fr-FR"/>
          </a:p>
        </p:txBody>
      </p:sp>
    </p:spTree>
    <p:extLst>
      <p:ext uri="{BB962C8B-B14F-4D97-AF65-F5344CB8AC3E}">
        <p14:creationId xmlns:p14="http://schemas.microsoft.com/office/powerpoint/2010/main" val="231466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a:t>
            </a:r>
            <a:r>
              <a:rPr lang="fr-FR" baseline="0" dirty="0" smtClean="0"/>
              <a:t> des tâches qui font partis du WP2</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2</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Expliquer brièvement</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13</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Choix de ne prendre ici en compte que les formations accessibles aux industriels, « rentables » pour eux</a:t>
            </a:r>
            <a:r>
              <a:rPr lang="fr-BE" baseline="0" dirty="0" smtClean="0"/>
              <a:t>: courtes (2 – 3 jours max) &gt;&lt; formations </a:t>
            </a:r>
            <a:r>
              <a:rPr lang="fr-BE" baseline="0" dirty="0" err="1" smtClean="0"/>
              <a:t>académatiques</a:t>
            </a:r>
            <a:endParaRPr lang="fr-BE" baseline="0" dirty="0" smtClean="0"/>
          </a:p>
          <a:p>
            <a:r>
              <a:rPr lang="fr-BE" baseline="0" dirty="0" smtClean="0"/>
              <a:t>Les formations académiques seront regroupées sous un onglet « à titre d’information »</a:t>
            </a:r>
            <a:endParaRPr lang="fr-BE" dirty="0" smtClean="0"/>
          </a:p>
          <a:p>
            <a:r>
              <a:rPr lang="fr-BE" dirty="0" err="1" smtClean="0"/>
              <a:t>Fuschia</a:t>
            </a:r>
            <a:r>
              <a:rPr lang="fr-BE" dirty="0" smtClean="0"/>
              <a:t>, rouge : encore à discuter</a:t>
            </a:r>
          </a:p>
          <a:p>
            <a:r>
              <a:rPr lang="fr-BE" dirty="0" smtClean="0"/>
              <a:t>Ce</a:t>
            </a:r>
            <a:r>
              <a:rPr lang="fr-BE" baseline="0" dirty="0" smtClean="0"/>
              <a:t> n’est pas finalisé</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14</a:t>
            </a:fld>
            <a:endParaRPr lang="fr-FR"/>
          </a:p>
        </p:txBody>
      </p:sp>
    </p:spTree>
    <p:extLst>
      <p:ext uri="{BB962C8B-B14F-4D97-AF65-F5344CB8AC3E}">
        <p14:creationId xmlns:p14="http://schemas.microsoft.com/office/powerpoint/2010/main" val="145864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norme</a:t>
            </a:r>
            <a:r>
              <a:rPr lang="fr-BE" baseline="0" dirty="0" smtClean="0"/>
              <a:t> NF référence</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15</a:t>
            </a:fld>
            <a:endParaRPr lang="fr-FR"/>
          </a:p>
        </p:txBody>
      </p:sp>
    </p:spTree>
    <p:extLst>
      <p:ext uri="{BB962C8B-B14F-4D97-AF65-F5344CB8AC3E}">
        <p14:creationId xmlns:p14="http://schemas.microsoft.com/office/powerpoint/2010/main" val="81064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fonction</a:t>
            </a:r>
            <a:r>
              <a:rPr lang="fr-BE" baseline="0" dirty="0" smtClean="0"/>
              <a:t> de la volonté/</a:t>
            </a:r>
            <a:r>
              <a:rPr lang="fr-BE" baseline="0" dirty="0" err="1" smtClean="0"/>
              <a:t>possiblité</a:t>
            </a:r>
            <a:r>
              <a:rPr lang="fr-BE" baseline="0" dirty="0" smtClean="0"/>
              <a:t> de l’industriel d’investir ou pas</a:t>
            </a:r>
          </a:p>
          <a:p>
            <a:r>
              <a:rPr lang="fr-BE" baseline="0" dirty="0" smtClean="0"/>
              <a:t>3 niveaux de formation : </a:t>
            </a:r>
            <a:r>
              <a:rPr lang="fr-BE" baseline="0" dirty="0" err="1" smtClean="0"/>
              <a:t>cfr</a:t>
            </a:r>
            <a:r>
              <a:rPr lang="fr-BE" baseline="0" dirty="0" smtClean="0"/>
              <a:t> WP0 et WP1 (à voir si on garde ou si on réduit)</a:t>
            </a:r>
          </a:p>
          <a:p>
            <a:r>
              <a:rPr lang="fr-BE" baseline="0" dirty="0" smtClean="0"/>
              <a:t>Case vide = structure/info par défaut, ça pourrait se remplir au fil du projet (à voir au final si on maintient)</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16</a:t>
            </a:fld>
            <a:endParaRPr lang="fr-FR"/>
          </a:p>
        </p:txBody>
      </p:sp>
    </p:spTree>
    <p:extLst>
      <p:ext uri="{BB962C8B-B14F-4D97-AF65-F5344CB8AC3E}">
        <p14:creationId xmlns:p14="http://schemas.microsoft.com/office/powerpoint/2010/main" val="66226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Structure selon celle adoptée</a:t>
            </a:r>
            <a:r>
              <a:rPr lang="fr-BE" baseline="0" dirty="0" smtClean="0"/>
              <a:t> dans la norme NF E01 005 + onglet « tout le cycle de vie » </a:t>
            </a:r>
          </a:p>
          <a:p>
            <a:r>
              <a:rPr lang="fr-BE" baseline="0" dirty="0" smtClean="0"/>
              <a:t>Encore à compléter notamment au niveau de techniques de fabrication </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17</a:t>
            </a:fld>
            <a:endParaRPr lang="fr-FR"/>
          </a:p>
        </p:txBody>
      </p:sp>
    </p:spTree>
    <p:extLst>
      <p:ext uri="{BB962C8B-B14F-4D97-AF65-F5344CB8AC3E}">
        <p14:creationId xmlns:p14="http://schemas.microsoft.com/office/powerpoint/2010/main" val="426897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18</a:t>
            </a:fld>
            <a:endParaRPr lang="fr-FR"/>
          </a:p>
        </p:txBody>
      </p:sp>
    </p:spTree>
    <p:extLst>
      <p:ext uri="{BB962C8B-B14F-4D97-AF65-F5344CB8AC3E}">
        <p14:creationId xmlns:p14="http://schemas.microsoft.com/office/powerpoint/2010/main" val="121853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n’y</a:t>
            </a:r>
            <a:r>
              <a:rPr lang="fr-FR" baseline="0" dirty="0" smtClean="0"/>
              <a:t> aura pas vraiment de lien, le fichier sera ouvert en avance pour qu’il y est juste à changer de fichier. Je vais le retravailler un peu pour qu’il correspond au nouvel organigramme.</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19</a:t>
            </a:fld>
            <a:endParaRPr lang="fr-FR"/>
          </a:p>
        </p:txBody>
      </p:sp>
    </p:spTree>
    <p:extLst>
      <p:ext uri="{BB962C8B-B14F-4D97-AF65-F5344CB8AC3E}">
        <p14:creationId xmlns:p14="http://schemas.microsoft.com/office/powerpoint/2010/main" val="145151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À voir/valider</a:t>
            </a:r>
            <a:r>
              <a:rPr lang="fr-BE" baseline="0" dirty="0" smtClean="0"/>
              <a:t> avec Jonathan et Charlotte</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20</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 Complément</a:t>
            </a:r>
            <a:r>
              <a:rPr lang="fr-BE" baseline="0" dirty="0" smtClean="0"/>
              <a:t> de l’organigramme avec les retours éventuels des partenaires et au fil du projet</a:t>
            </a:r>
          </a:p>
          <a:p>
            <a:r>
              <a:rPr lang="fr-BE" baseline="0" dirty="0" smtClean="0"/>
              <a:t>- Développement du livrable à partir de l’organigramme qui pourra évoluer en même temps que l’organigramme</a:t>
            </a:r>
          </a:p>
          <a:p>
            <a:r>
              <a:rPr lang="fr-BE" baseline="0" dirty="0" smtClean="0"/>
              <a:t>- Et je pense que par la suite il serait bien de voir comment déterminer quelle stratégie d’</a:t>
            </a:r>
            <a:r>
              <a:rPr lang="fr-BE" baseline="0" dirty="0" err="1" smtClean="0"/>
              <a:t>éco-conception</a:t>
            </a:r>
            <a:r>
              <a:rPr lang="fr-BE" baseline="0" dirty="0" smtClean="0"/>
              <a:t> je peux mettre en place, quelles sont les bonnes questions à se poser, pour faire le lien avec le tableau indicateurs en fonction des problématiques d’</a:t>
            </a:r>
            <a:r>
              <a:rPr lang="fr-BE" baseline="0" dirty="0" err="1" smtClean="0"/>
              <a:t>éco-conception</a:t>
            </a:r>
            <a:r>
              <a:rPr lang="fr-BE" baseline="0" dirty="0" smtClean="0"/>
              <a:t>. </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21</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Pas oublier de poser la question</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23</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qui a été fait à l’heure</a:t>
            </a:r>
            <a:r>
              <a:rPr lang="fr-FR" baseline="0" dirty="0" smtClean="0"/>
              <a:t> actuelle. Je pense qu’il faut qu’on travail encore un peu dessus avant le l’envoyer aux partenaires pour avis et validation mais on fera le même principe un délai et après on considère que c’est validé. </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4</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Présentation rapide de l’organigramme pour montrer</a:t>
            </a:r>
            <a:r>
              <a:rPr lang="fr-FR" baseline="0" dirty="0" smtClean="0"/>
              <a:t> les indicateurs répertoriés</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5</a:t>
            </a:fld>
            <a:endParaRPr lang="fr-FR"/>
          </a:p>
        </p:txBody>
      </p:sp>
    </p:spTree>
    <p:extLst>
      <p:ext uri="{BB962C8B-B14F-4D97-AF65-F5344CB8AC3E}">
        <p14:creationId xmlns:p14="http://schemas.microsoft.com/office/powerpoint/2010/main" val="160906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Zoom sur</a:t>
            </a:r>
            <a:r>
              <a:rPr lang="fr-FR" baseline="0" dirty="0" smtClean="0"/>
              <a:t> les indicateurs environnementaux pour exemple</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6</a:t>
            </a:fld>
            <a:endParaRPr lang="fr-FR"/>
          </a:p>
        </p:txBody>
      </p:sp>
    </p:spTree>
    <p:extLst>
      <p:ext uri="{BB962C8B-B14F-4D97-AF65-F5344CB8AC3E}">
        <p14:creationId xmlns:p14="http://schemas.microsoft.com/office/powerpoint/2010/main" val="7585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d’indicateurs</a:t>
            </a:r>
            <a:r>
              <a:rPr lang="fr-FR" baseline="0" dirty="0" smtClean="0"/>
              <a:t> en fonction des problématiques d’</a:t>
            </a:r>
            <a:r>
              <a:rPr lang="fr-FR" baseline="0" dirty="0" err="1" smtClean="0"/>
              <a:t>éco-conception</a:t>
            </a:r>
            <a:r>
              <a:rPr lang="fr-FR" baseline="0" dirty="0" smtClean="0"/>
              <a:t> pour les matières premières</a:t>
            </a:r>
          </a:p>
          <a:p>
            <a:r>
              <a:rPr lang="fr-FR" baseline="0" dirty="0" smtClean="0"/>
              <a:t>Préciser qu’il s’agit d’un tableau non exhaustif et que les indicateurs mentionné le son à titre d’exemple. Le tableau est le indicateurs seront complété dans les prochains jours.</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7</a:t>
            </a:fld>
            <a:endParaRPr lang="fr-FR"/>
          </a:p>
        </p:txBody>
      </p:sp>
    </p:spTree>
    <p:extLst>
      <p:ext uri="{BB962C8B-B14F-4D97-AF65-F5344CB8AC3E}">
        <p14:creationId xmlns:p14="http://schemas.microsoft.com/office/powerpoint/2010/main" val="343655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J’ai</a:t>
            </a:r>
            <a:r>
              <a:rPr lang="fr-FR" baseline="0" dirty="0" smtClean="0"/>
              <a:t> pas mentionné les indicateurs et les incertitudes car c’est une notion que l’on abordera plus tard.</a:t>
            </a:r>
          </a:p>
          <a:p>
            <a:r>
              <a:rPr lang="fr-FR" baseline="0" dirty="0" smtClean="0"/>
              <a:t>Pour le complément du tableau et de l’organigramme on peut se fixer 1 semaine pour le compléter puis l’envoyer au partenaire le 20/05 pour un retour de leur part pour le 17/06. </a:t>
            </a:r>
          </a:p>
          <a:p>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8</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Aujourd’hui, présentation d’où on en est dans l’action A22, avec présentation de ce qu’on envisage comme </a:t>
            </a:r>
            <a:r>
              <a:rPr lang="fr-BE" baseline="0" dirty="0" err="1" smtClean="0"/>
              <a:t>délivrable</a:t>
            </a:r>
            <a:r>
              <a:rPr lang="fr-BE" baseline="0" dirty="0" smtClean="0"/>
              <a:t> (fichier dynamique de Charlotte)</a:t>
            </a:r>
          </a:p>
          <a:p>
            <a:r>
              <a:rPr lang="fr-BE" baseline="0" dirty="0" smtClean="0"/>
              <a:t>Ce qu’on souhaite : votre validation de notre démarche (structure du classement) + apport de nouveaux outils qu’on aurait pas encore </a:t>
            </a:r>
            <a:r>
              <a:rPr lang="fr-BE" baseline="0" dirty="0" err="1" smtClean="0"/>
              <a:t>rencensés</a:t>
            </a:r>
            <a:endParaRPr lang="fr-BE" baseline="0" dirty="0" smtClean="0"/>
          </a:p>
          <a:p>
            <a:r>
              <a:rPr lang="fr-BE" baseline="0" dirty="0" smtClean="0"/>
              <a:t>Date limite pour validation : retour par mail ? Sinon validation par défaut</a:t>
            </a:r>
          </a:p>
          <a:p>
            <a:r>
              <a:rPr lang="fr-BE" baseline="0" dirty="0" smtClean="0"/>
              <a:t>Outil non encore complètement finalisé (la place de certains outils est par exemple encore à discuter, le recensement n’est pas fini, encore à compléter, </a:t>
            </a:r>
            <a:r>
              <a:rPr lang="fr-BE" baseline="0" dirty="0" err="1" smtClean="0"/>
              <a:t>etc</a:t>
            </a:r>
            <a:r>
              <a:rPr lang="fr-BE" baseline="0" dirty="0" smtClean="0"/>
              <a:t>)</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10</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Exemple des types d’outils recensés, vu</a:t>
            </a:r>
            <a:r>
              <a:rPr lang="fr-BE" baseline="0" dirty="0" smtClean="0"/>
              <a:t> la diversité, nécessité de définir un classement, volonté que ce classement soit utile pour l’entreprise</a:t>
            </a:r>
          </a:p>
          <a:p>
            <a:r>
              <a:rPr lang="fr-BE" baseline="0" dirty="0" smtClean="0"/>
              <a:t>Il fallait que l’industriel trouve ça utile, utilisable</a:t>
            </a:r>
          </a:p>
          <a:p>
            <a:r>
              <a:rPr lang="fr-BE" baseline="0" dirty="0" smtClean="0"/>
              <a:t>NB : liste des sources</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11</a:t>
            </a:fld>
            <a:endParaRPr lang="fr-FR"/>
          </a:p>
        </p:txBody>
      </p:sp>
    </p:spTree>
    <p:extLst>
      <p:ext uri="{BB962C8B-B14F-4D97-AF65-F5344CB8AC3E}">
        <p14:creationId xmlns:p14="http://schemas.microsoft.com/office/powerpoint/2010/main" val="90995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Classement</a:t>
            </a:r>
            <a:r>
              <a:rPr lang="fr-BE" baseline="0" dirty="0" smtClean="0"/>
              <a:t> à partir de questions et sous questions</a:t>
            </a:r>
          </a:p>
          <a:p>
            <a:r>
              <a:rPr lang="fr-BE" baseline="0" dirty="0" smtClean="0"/>
              <a:t>On a cherché les questions qui permettraient de rentrer </a:t>
            </a:r>
            <a:endParaRPr lang="fr-FR" dirty="0"/>
          </a:p>
        </p:txBody>
      </p:sp>
      <p:sp>
        <p:nvSpPr>
          <p:cNvPr id="4" name="Espace réservé du numéro de diapositive 3"/>
          <p:cNvSpPr>
            <a:spLocks noGrp="1"/>
          </p:cNvSpPr>
          <p:nvPr>
            <p:ph type="sldNum" sz="quarter" idx="10"/>
          </p:nvPr>
        </p:nvSpPr>
        <p:spPr/>
        <p:txBody>
          <a:bodyPr/>
          <a:lstStyle/>
          <a:p>
            <a:fld id="{654E2D06-49AF-41EA-887F-580AAAD3FE57}" type="slidenum">
              <a:rPr lang="fr-FR" smtClean="0"/>
              <a:pPr/>
              <a:t>12</a:t>
            </a:fld>
            <a:endParaRPr lang="fr-FR"/>
          </a:p>
        </p:txBody>
      </p:sp>
    </p:spTree>
    <p:extLst>
      <p:ext uri="{BB962C8B-B14F-4D97-AF65-F5344CB8AC3E}">
        <p14:creationId xmlns:p14="http://schemas.microsoft.com/office/powerpoint/2010/main" val="909950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sp>
        <p:nvSpPr>
          <p:cNvPr id="22" name="Forme libre 21"/>
          <p:cNvSpPr/>
          <p:nvPr userDrawn="1"/>
        </p:nvSpPr>
        <p:spPr>
          <a:xfrm>
            <a:off x="-88901" y="-37578"/>
            <a:ext cx="9245426" cy="1039660"/>
          </a:xfrm>
          <a:custGeom>
            <a:avLst/>
            <a:gdLst>
              <a:gd name="connsiteX0" fmla="*/ 12526 w 9156526"/>
              <a:gd name="connsiteY0" fmla="*/ 0 h 1027134"/>
              <a:gd name="connsiteX1" fmla="*/ 0 w 9156526"/>
              <a:gd name="connsiteY1" fmla="*/ 1027134 h 1027134"/>
              <a:gd name="connsiteX2" fmla="*/ 9156526 w 9156526"/>
              <a:gd name="connsiteY2" fmla="*/ 551145 h 1027134"/>
              <a:gd name="connsiteX3" fmla="*/ 9156526 w 9156526"/>
              <a:gd name="connsiteY3" fmla="*/ 37578 h 1027134"/>
              <a:gd name="connsiteX4" fmla="*/ 12526 w 9156526"/>
              <a:gd name="connsiteY4" fmla="*/ 0 h 1027134"/>
              <a:gd name="connsiteX0" fmla="*/ 12526 w 9156526"/>
              <a:gd name="connsiteY0" fmla="*/ 12526 h 1039660"/>
              <a:gd name="connsiteX1" fmla="*/ 0 w 9156526"/>
              <a:gd name="connsiteY1" fmla="*/ 1039660 h 1039660"/>
              <a:gd name="connsiteX2" fmla="*/ 9156526 w 9156526"/>
              <a:gd name="connsiteY2" fmla="*/ 563671 h 1039660"/>
              <a:gd name="connsiteX3" fmla="*/ 9156526 w 9156526"/>
              <a:gd name="connsiteY3" fmla="*/ 0 h 1039660"/>
              <a:gd name="connsiteX4" fmla="*/ 12526 w 9156526"/>
              <a:gd name="connsiteY4" fmla="*/ 12526 h 1039660"/>
              <a:gd name="connsiteX0" fmla="*/ 631319 w 9851519"/>
              <a:gd name="connsiteY0" fmla="*/ 12526 h 1039660"/>
              <a:gd name="connsiteX1" fmla="*/ 694993 w 9851519"/>
              <a:gd name="connsiteY1" fmla="*/ 1039660 h 1039660"/>
              <a:gd name="connsiteX2" fmla="*/ 9851519 w 9851519"/>
              <a:gd name="connsiteY2" fmla="*/ 563671 h 1039660"/>
              <a:gd name="connsiteX3" fmla="*/ 9851519 w 9851519"/>
              <a:gd name="connsiteY3" fmla="*/ 0 h 1039660"/>
              <a:gd name="connsiteX4" fmla="*/ 631319 w 9851519"/>
              <a:gd name="connsiteY4" fmla="*/ 12526 h 1039660"/>
              <a:gd name="connsiteX0" fmla="*/ 697108 w 9917308"/>
              <a:gd name="connsiteY0" fmla="*/ 12526 h 1039660"/>
              <a:gd name="connsiteX1" fmla="*/ 671882 w 9917308"/>
              <a:gd name="connsiteY1" fmla="*/ 1039660 h 1039660"/>
              <a:gd name="connsiteX2" fmla="*/ 9917308 w 9917308"/>
              <a:gd name="connsiteY2" fmla="*/ 563671 h 1039660"/>
              <a:gd name="connsiteX3" fmla="*/ 9917308 w 9917308"/>
              <a:gd name="connsiteY3" fmla="*/ 0 h 1039660"/>
              <a:gd name="connsiteX4" fmla="*/ 697108 w 9917308"/>
              <a:gd name="connsiteY4" fmla="*/ 12526 h 1039660"/>
              <a:gd name="connsiteX0" fmla="*/ 25226 w 9245426"/>
              <a:gd name="connsiteY0" fmla="*/ 12526 h 1039660"/>
              <a:gd name="connsiteX1" fmla="*/ 0 w 9245426"/>
              <a:gd name="connsiteY1" fmla="*/ 1039660 h 1039660"/>
              <a:gd name="connsiteX2" fmla="*/ 9245426 w 9245426"/>
              <a:gd name="connsiteY2" fmla="*/ 563671 h 1039660"/>
              <a:gd name="connsiteX3" fmla="*/ 9245426 w 9245426"/>
              <a:gd name="connsiteY3" fmla="*/ 0 h 1039660"/>
              <a:gd name="connsiteX4" fmla="*/ 25226 w 9245426"/>
              <a:gd name="connsiteY4" fmla="*/ 12526 h 103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426" h="1039660">
                <a:moveTo>
                  <a:pt x="25226" y="12526"/>
                </a:moveTo>
                <a:cubicBezTo>
                  <a:pt x="46451" y="354904"/>
                  <a:pt x="12613" y="526093"/>
                  <a:pt x="0" y="1039660"/>
                </a:cubicBezTo>
                <a:lnTo>
                  <a:pt x="9245426" y="563671"/>
                </a:lnTo>
                <a:lnTo>
                  <a:pt x="9245426" y="0"/>
                </a:lnTo>
                <a:lnTo>
                  <a:pt x="25226" y="12526"/>
                </a:lnTo>
                <a:close/>
              </a:path>
            </a:pathLst>
          </a:custGeom>
          <a:gradFill flip="none" rotWithShape="1">
            <a:gsLst>
              <a:gs pos="0">
                <a:schemeClr val="accent2"/>
              </a:gs>
              <a:gs pos="80000">
                <a:schemeClr val="accent1">
                  <a:shade val="93000"/>
                  <a:satMod val="130000"/>
                </a:schemeClr>
              </a:gs>
              <a:gs pos="100000">
                <a:schemeClr val="accent1">
                  <a:shade val="94000"/>
                  <a:satMod val="135000"/>
                </a:schemeClr>
              </a:gs>
            </a:gsLst>
            <a:path path="circle">
              <a:fillToRect l="100000" t="100000"/>
            </a:path>
            <a:tileRect r="-100000" b="-10000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2" name="Titre 1"/>
          <p:cNvSpPr>
            <a:spLocks noGrp="1"/>
          </p:cNvSpPr>
          <p:nvPr>
            <p:ph type="ctrTitle"/>
          </p:nvPr>
        </p:nvSpPr>
        <p:spPr>
          <a:xfrm>
            <a:off x="287016" y="3356992"/>
            <a:ext cx="8856984" cy="1470025"/>
          </a:xfrm>
        </p:spPr>
        <p:txBody>
          <a:bodyPr>
            <a:normAutofit/>
          </a:bodyPr>
          <a:lstStyle>
            <a:lvl1pPr>
              <a:defRPr sz="4000">
                <a:solidFill>
                  <a:schemeClr val="accent1"/>
                </a:solidFill>
              </a:defRPr>
            </a:lvl1pPr>
          </a:lstStyle>
          <a:p>
            <a:r>
              <a:rPr lang="fr-FR" smtClean="0"/>
              <a:t>Cliquez pour modifier le style du titre</a:t>
            </a:r>
            <a:endParaRPr lang="fr-BE"/>
          </a:p>
        </p:txBody>
      </p:sp>
      <p:sp>
        <p:nvSpPr>
          <p:cNvPr id="3" name="Sous-titre 2"/>
          <p:cNvSpPr>
            <a:spLocks noGrp="1"/>
          </p:cNvSpPr>
          <p:nvPr>
            <p:ph type="subTitle" idx="1"/>
          </p:nvPr>
        </p:nvSpPr>
        <p:spPr>
          <a:xfrm>
            <a:off x="0" y="1196752"/>
            <a:ext cx="3923928" cy="1152128"/>
          </a:xfrm>
        </p:spPr>
        <p:txBody>
          <a:bodyPr>
            <a:noAutofit/>
          </a:bodyPr>
          <a:lstStyle>
            <a:lvl1pPr marL="0" indent="0" algn="ctr">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BE" dirty="0"/>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59964" y="836712"/>
            <a:ext cx="454298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userDrawn="1"/>
        </p:nvSpPr>
        <p:spPr>
          <a:xfrm>
            <a:off x="0" y="10840"/>
            <a:ext cx="8136904" cy="646331"/>
          </a:xfrm>
          <a:prstGeom prst="rect">
            <a:avLst/>
          </a:prstGeom>
          <a:noFill/>
        </p:spPr>
        <p:txBody>
          <a:bodyPr wrap="square" rtlCol="0">
            <a:spAutoFit/>
          </a:bodyPr>
          <a:lstStyle/>
          <a:p>
            <a:pPr algn="l"/>
            <a:r>
              <a:rPr lang="fr-FR" sz="3600" b="1" cap="none" spc="0" dirty="0" smtClean="0">
                <a:ln w="18000">
                  <a:solidFill>
                    <a:srgbClr val="92D050"/>
                  </a:solidFill>
                  <a:prstDash val="solid"/>
                  <a:miter lim="800000"/>
                </a:ln>
                <a:solidFill>
                  <a:schemeClr val="accent1">
                    <a:lumMod val="20000"/>
                    <a:lumOff val="80000"/>
                  </a:schemeClr>
                </a:solidFill>
                <a:effectLst>
                  <a:glow rad="101600">
                    <a:schemeClr val="accent3">
                      <a:satMod val="175000"/>
                      <a:alpha val="40000"/>
                    </a:schemeClr>
                  </a:glow>
                  <a:outerShdw blurRad="25500" dist="23000" dir="7020000" algn="tl">
                    <a:srgbClr val="000000">
                      <a:alpha val="50000"/>
                    </a:srgbClr>
                  </a:outerShdw>
                </a:effectLst>
              </a:rPr>
              <a:t>Fabrication Rapide &amp; Eco-Design</a:t>
            </a:r>
            <a:endParaRPr lang="fr-FR" sz="3600" b="1" cap="none" spc="0" dirty="0">
              <a:ln w="18000">
                <a:solidFill>
                  <a:srgbClr val="92D050"/>
                </a:solidFill>
                <a:prstDash val="solid"/>
                <a:miter lim="800000"/>
              </a:ln>
              <a:solidFill>
                <a:schemeClr val="accent1">
                  <a:lumMod val="20000"/>
                  <a:lumOff val="80000"/>
                </a:schemeClr>
              </a:solidFill>
              <a:effectLst>
                <a:glow rad="101600">
                  <a:schemeClr val="accent3">
                    <a:satMod val="175000"/>
                    <a:alpha val="40000"/>
                  </a:schemeClr>
                </a:glow>
                <a:outerShdw blurRad="25500" dist="23000" dir="7020000" algn="tl">
                  <a:srgbClr val="000000">
                    <a:alpha val="50000"/>
                  </a:srgbClr>
                </a:outerShdw>
              </a:effectLst>
            </a:endParaRPr>
          </a:p>
        </p:txBody>
      </p:sp>
      <p:sp>
        <p:nvSpPr>
          <p:cNvPr id="15" name="ZoneTexte 14"/>
          <p:cNvSpPr txBox="1"/>
          <p:nvPr userDrawn="1"/>
        </p:nvSpPr>
        <p:spPr>
          <a:xfrm>
            <a:off x="28733" y="5292497"/>
            <a:ext cx="9144000" cy="584775"/>
          </a:xfrm>
          <a:prstGeom prst="rect">
            <a:avLst/>
          </a:prstGeom>
          <a:noFill/>
        </p:spPr>
        <p:txBody>
          <a:bodyPr wrap="square" rtlCol="0">
            <a:spAutoFit/>
          </a:bodyPr>
          <a:lstStyle/>
          <a:p>
            <a:pPr algn="ctr"/>
            <a:r>
              <a:rPr lang="fr-FR" sz="1600" dirty="0" smtClean="0">
                <a:solidFill>
                  <a:schemeClr val="accent6">
                    <a:lumMod val="50000"/>
                  </a:schemeClr>
                </a:solidFill>
              </a:rPr>
              <a:t>Programme d’innovation pour la compétitivité des PME de la mécanique, de la machine spéciale, de la déformation et des matériaux dans les régions Wallonie-Lorraine –Luxembourg </a:t>
            </a:r>
            <a:endParaRPr lang="fr-FR" sz="1600" dirty="0">
              <a:solidFill>
                <a:schemeClr val="accent6">
                  <a:lumMod val="50000"/>
                </a:schemeClr>
              </a:solidFill>
            </a:endParaRPr>
          </a:p>
        </p:txBody>
      </p:sp>
      <p:pic>
        <p:nvPicPr>
          <p:cNvPr id="1032" name="Picture 8"/>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16"/>
          <a:stretch/>
        </p:blipFill>
        <p:spPr bwMode="auto">
          <a:xfrm>
            <a:off x="5731094" y="5877272"/>
            <a:ext cx="1796714" cy="89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6500" y="5966146"/>
            <a:ext cx="2429611" cy="71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chevrets\Desktop\Drapeau-europeen_lightbox.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7544" y="5906850"/>
            <a:ext cx="1072183" cy="83671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hevrets\Desktop\sans-titr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62885" y="5814489"/>
            <a:ext cx="1021435" cy="10214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hevrets\Desktop\prf_lorraine.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74581" y="5892078"/>
            <a:ext cx="827584" cy="866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BE"/>
          </a:p>
        </p:txBody>
      </p:sp>
      <p:sp>
        <p:nvSpPr>
          <p:cNvPr id="5" name="Espace réservé du pied de page 4"/>
          <p:cNvSpPr>
            <a:spLocks noGrp="1"/>
          </p:cNvSpPr>
          <p:nvPr>
            <p:ph type="ftr" sz="quarter" idx="11"/>
          </p:nvPr>
        </p:nvSpPr>
        <p:spPr>
          <a:xfrm>
            <a:off x="3329880" y="6448251"/>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BE"/>
          </a:p>
        </p:txBody>
      </p:sp>
      <p:sp>
        <p:nvSpPr>
          <p:cNvPr id="5" name="Espace réservé du pied de page 4"/>
          <p:cNvSpPr>
            <a:spLocks noGrp="1"/>
          </p:cNvSpPr>
          <p:nvPr>
            <p:ph type="ftr" sz="quarter" idx="11"/>
          </p:nvPr>
        </p:nvSpPr>
        <p:spPr>
          <a:xfrm>
            <a:off x="3329880" y="6448251"/>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008" y="-99392"/>
            <a:ext cx="8100392" cy="850106"/>
          </a:xfrm>
        </p:spPr>
        <p:txBody>
          <a:bodyPr>
            <a:normAutofit/>
          </a:bodyPr>
          <a:lstStyle>
            <a:lvl1pPr algn="l">
              <a:defRPr sz="3200">
                <a:solidFill>
                  <a:srgbClr val="0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lvl1pPr>
              <a:defRPr>
                <a:solidFill>
                  <a:schemeClr val="accent6">
                    <a:lumMod val="75000"/>
                  </a:schemeClr>
                </a:solidFill>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6" name="Espace réservé du numéro de diapositive 5"/>
          <p:cNvSpPr>
            <a:spLocks noGrp="1"/>
          </p:cNvSpPr>
          <p:nvPr>
            <p:ph type="sldNum" sz="quarter" idx="12"/>
          </p:nvPr>
        </p:nvSpPr>
        <p:spPr/>
        <p:txBody>
          <a:bodyPr/>
          <a:lstStyle/>
          <a:p>
            <a:fld id="{98105626-C436-4147-BC63-BC2AF7DD5B95}" type="slidenum">
              <a:rPr lang="fr-BE" smtClean="0"/>
              <a:pPr/>
              <a:t>‹N°›</a:t>
            </a:fld>
            <a:endParaRPr lang="fr-BE" dirty="0"/>
          </a:p>
        </p:txBody>
      </p:sp>
      <p:pic>
        <p:nvPicPr>
          <p:cNvPr id="7" name="Image 6" descr="L7.gif"/>
          <p:cNvPicPr>
            <a:picLocks noChangeAspect="1"/>
          </p:cNvPicPr>
          <p:nvPr userDrawn="1"/>
        </p:nvPicPr>
        <p:blipFill>
          <a:blip r:embed="rId2" cstate="print"/>
          <a:stretch>
            <a:fillRect/>
          </a:stretch>
        </p:blipFill>
        <p:spPr>
          <a:xfrm>
            <a:off x="8100392" y="0"/>
            <a:ext cx="871107" cy="47667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BE"/>
          </a:p>
        </p:txBody>
      </p:sp>
      <p:sp>
        <p:nvSpPr>
          <p:cNvPr id="5" name="Espace réservé du pied de page 4"/>
          <p:cNvSpPr>
            <a:spLocks noGrp="1"/>
          </p:cNvSpPr>
          <p:nvPr>
            <p:ph type="ftr" sz="quarter" idx="11"/>
          </p:nvPr>
        </p:nvSpPr>
        <p:spPr>
          <a:xfrm>
            <a:off x="3329880" y="6448251"/>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BE"/>
          </a:p>
        </p:txBody>
      </p:sp>
      <p:sp>
        <p:nvSpPr>
          <p:cNvPr id="6" name="Espace réservé du pied de page 5"/>
          <p:cNvSpPr>
            <a:spLocks noGrp="1"/>
          </p:cNvSpPr>
          <p:nvPr>
            <p:ph type="ftr" sz="quarter" idx="11"/>
          </p:nvPr>
        </p:nvSpPr>
        <p:spPr>
          <a:xfrm>
            <a:off x="3329880" y="6448251"/>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BE"/>
          </a:p>
        </p:txBody>
      </p:sp>
      <p:sp>
        <p:nvSpPr>
          <p:cNvPr id="8" name="Espace réservé du pied de page 7"/>
          <p:cNvSpPr>
            <a:spLocks noGrp="1"/>
          </p:cNvSpPr>
          <p:nvPr>
            <p:ph type="ftr" sz="quarter" idx="11"/>
          </p:nvPr>
        </p:nvSpPr>
        <p:spPr>
          <a:xfrm>
            <a:off x="3329880" y="6448251"/>
            <a:ext cx="2895600" cy="365125"/>
          </a:xfrm>
          <a:prstGeom prst="rect">
            <a:avLst/>
          </a:prstGeom>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BE"/>
          </a:p>
        </p:txBody>
      </p:sp>
      <p:sp>
        <p:nvSpPr>
          <p:cNvPr id="4" name="Espace réservé du pied de page 3"/>
          <p:cNvSpPr>
            <a:spLocks noGrp="1"/>
          </p:cNvSpPr>
          <p:nvPr>
            <p:ph type="ftr" sz="quarter" idx="11"/>
          </p:nvPr>
        </p:nvSpPr>
        <p:spPr>
          <a:xfrm>
            <a:off x="3329880" y="6448251"/>
            <a:ext cx="2895600" cy="365125"/>
          </a:xfrm>
          <a:prstGeom prst="rect">
            <a:avLst/>
          </a:prstGeom>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BE"/>
          </a:p>
        </p:txBody>
      </p:sp>
      <p:sp>
        <p:nvSpPr>
          <p:cNvPr id="3" name="Espace réservé du pied de page 2"/>
          <p:cNvSpPr>
            <a:spLocks noGrp="1"/>
          </p:cNvSpPr>
          <p:nvPr>
            <p:ph type="ftr" sz="quarter" idx="11"/>
          </p:nvPr>
        </p:nvSpPr>
        <p:spPr>
          <a:xfrm>
            <a:off x="3329880" y="6448251"/>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BE"/>
          </a:p>
        </p:txBody>
      </p:sp>
      <p:sp>
        <p:nvSpPr>
          <p:cNvPr id="6" name="Espace réservé du pied de page 5"/>
          <p:cNvSpPr>
            <a:spLocks noGrp="1"/>
          </p:cNvSpPr>
          <p:nvPr>
            <p:ph type="ftr" sz="quarter" idx="11"/>
          </p:nvPr>
        </p:nvSpPr>
        <p:spPr>
          <a:xfrm>
            <a:off x="3329880" y="6448251"/>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BE"/>
          </a:p>
        </p:txBody>
      </p:sp>
      <p:sp>
        <p:nvSpPr>
          <p:cNvPr id="6" name="Espace réservé du pied de page 5"/>
          <p:cNvSpPr>
            <a:spLocks noGrp="1"/>
          </p:cNvSpPr>
          <p:nvPr>
            <p:ph type="ftr" sz="quarter" idx="11"/>
          </p:nvPr>
        </p:nvSpPr>
        <p:spPr>
          <a:xfrm>
            <a:off x="3329880" y="6448251"/>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orme libre 9"/>
          <p:cNvSpPr/>
          <p:nvPr userDrawn="1"/>
        </p:nvSpPr>
        <p:spPr>
          <a:xfrm rot="10800000">
            <a:off x="-180528" y="5769118"/>
            <a:ext cx="9358625" cy="1152128"/>
          </a:xfrm>
          <a:custGeom>
            <a:avLst/>
            <a:gdLst>
              <a:gd name="connsiteX0" fmla="*/ 12526 w 9156526"/>
              <a:gd name="connsiteY0" fmla="*/ 0 h 1027134"/>
              <a:gd name="connsiteX1" fmla="*/ 0 w 9156526"/>
              <a:gd name="connsiteY1" fmla="*/ 1027134 h 1027134"/>
              <a:gd name="connsiteX2" fmla="*/ 9156526 w 9156526"/>
              <a:gd name="connsiteY2" fmla="*/ 551145 h 1027134"/>
              <a:gd name="connsiteX3" fmla="*/ 9156526 w 9156526"/>
              <a:gd name="connsiteY3" fmla="*/ 37578 h 1027134"/>
              <a:gd name="connsiteX4" fmla="*/ 12526 w 9156526"/>
              <a:gd name="connsiteY4" fmla="*/ 0 h 1027134"/>
              <a:gd name="connsiteX0" fmla="*/ 12526 w 9156526"/>
              <a:gd name="connsiteY0" fmla="*/ 12526 h 1039660"/>
              <a:gd name="connsiteX1" fmla="*/ 0 w 9156526"/>
              <a:gd name="connsiteY1" fmla="*/ 1039660 h 1039660"/>
              <a:gd name="connsiteX2" fmla="*/ 9156526 w 9156526"/>
              <a:gd name="connsiteY2" fmla="*/ 563671 h 1039660"/>
              <a:gd name="connsiteX3" fmla="*/ 9156526 w 9156526"/>
              <a:gd name="connsiteY3" fmla="*/ 0 h 1039660"/>
              <a:gd name="connsiteX4" fmla="*/ 12526 w 9156526"/>
              <a:gd name="connsiteY4" fmla="*/ 12526 h 103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26" h="1039660">
                <a:moveTo>
                  <a:pt x="12526" y="12526"/>
                </a:moveTo>
                <a:lnTo>
                  <a:pt x="0" y="1039660"/>
                </a:lnTo>
                <a:lnTo>
                  <a:pt x="9156526" y="563671"/>
                </a:lnTo>
                <a:lnTo>
                  <a:pt x="9156526" y="0"/>
                </a:lnTo>
                <a:lnTo>
                  <a:pt x="12526" y="12526"/>
                </a:lnTo>
                <a:close/>
              </a:path>
            </a:pathLst>
          </a:custGeom>
          <a:gradFill flip="none" rotWithShape="1">
            <a:gsLst>
              <a:gs pos="0">
                <a:schemeClr val="accent2"/>
              </a:gs>
              <a:gs pos="80000">
                <a:schemeClr val="accent1">
                  <a:shade val="93000"/>
                  <a:satMod val="130000"/>
                </a:schemeClr>
              </a:gs>
              <a:gs pos="100000">
                <a:schemeClr val="accent1">
                  <a:shade val="94000"/>
                  <a:satMod val="135000"/>
                </a:schemeClr>
              </a:gs>
            </a:gsLst>
            <a:path path="circle">
              <a:fillToRect l="100000" t="100000"/>
            </a:path>
            <a:tileRect r="-100000" b="-10000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9" name="Forme libre 8"/>
          <p:cNvSpPr/>
          <p:nvPr userDrawn="1"/>
        </p:nvSpPr>
        <p:spPr>
          <a:xfrm>
            <a:off x="-88901" y="-37578"/>
            <a:ext cx="9245426" cy="1039660"/>
          </a:xfrm>
          <a:custGeom>
            <a:avLst/>
            <a:gdLst>
              <a:gd name="connsiteX0" fmla="*/ 12526 w 9156526"/>
              <a:gd name="connsiteY0" fmla="*/ 0 h 1027134"/>
              <a:gd name="connsiteX1" fmla="*/ 0 w 9156526"/>
              <a:gd name="connsiteY1" fmla="*/ 1027134 h 1027134"/>
              <a:gd name="connsiteX2" fmla="*/ 9156526 w 9156526"/>
              <a:gd name="connsiteY2" fmla="*/ 551145 h 1027134"/>
              <a:gd name="connsiteX3" fmla="*/ 9156526 w 9156526"/>
              <a:gd name="connsiteY3" fmla="*/ 37578 h 1027134"/>
              <a:gd name="connsiteX4" fmla="*/ 12526 w 9156526"/>
              <a:gd name="connsiteY4" fmla="*/ 0 h 1027134"/>
              <a:gd name="connsiteX0" fmla="*/ 12526 w 9156526"/>
              <a:gd name="connsiteY0" fmla="*/ 12526 h 1039660"/>
              <a:gd name="connsiteX1" fmla="*/ 0 w 9156526"/>
              <a:gd name="connsiteY1" fmla="*/ 1039660 h 1039660"/>
              <a:gd name="connsiteX2" fmla="*/ 9156526 w 9156526"/>
              <a:gd name="connsiteY2" fmla="*/ 563671 h 1039660"/>
              <a:gd name="connsiteX3" fmla="*/ 9156526 w 9156526"/>
              <a:gd name="connsiteY3" fmla="*/ 0 h 1039660"/>
              <a:gd name="connsiteX4" fmla="*/ 12526 w 9156526"/>
              <a:gd name="connsiteY4" fmla="*/ 12526 h 1039660"/>
              <a:gd name="connsiteX0" fmla="*/ 631319 w 9851519"/>
              <a:gd name="connsiteY0" fmla="*/ 12526 h 1039660"/>
              <a:gd name="connsiteX1" fmla="*/ 694993 w 9851519"/>
              <a:gd name="connsiteY1" fmla="*/ 1039660 h 1039660"/>
              <a:gd name="connsiteX2" fmla="*/ 9851519 w 9851519"/>
              <a:gd name="connsiteY2" fmla="*/ 563671 h 1039660"/>
              <a:gd name="connsiteX3" fmla="*/ 9851519 w 9851519"/>
              <a:gd name="connsiteY3" fmla="*/ 0 h 1039660"/>
              <a:gd name="connsiteX4" fmla="*/ 631319 w 9851519"/>
              <a:gd name="connsiteY4" fmla="*/ 12526 h 1039660"/>
              <a:gd name="connsiteX0" fmla="*/ 697108 w 9917308"/>
              <a:gd name="connsiteY0" fmla="*/ 12526 h 1039660"/>
              <a:gd name="connsiteX1" fmla="*/ 671882 w 9917308"/>
              <a:gd name="connsiteY1" fmla="*/ 1039660 h 1039660"/>
              <a:gd name="connsiteX2" fmla="*/ 9917308 w 9917308"/>
              <a:gd name="connsiteY2" fmla="*/ 563671 h 1039660"/>
              <a:gd name="connsiteX3" fmla="*/ 9917308 w 9917308"/>
              <a:gd name="connsiteY3" fmla="*/ 0 h 1039660"/>
              <a:gd name="connsiteX4" fmla="*/ 697108 w 9917308"/>
              <a:gd name="connsiteY4" fmla="*/ 12526 h 1039660"/>
              <a:gd name="connsiteX0" fmla="*/ 25226 w 9245426"/>
              <a:gd name="connsiteY0" fmla="*/ 12526 h 1039660"/>
              <a:gd name="connsiteX1" fmla="*/ 0 w 9245426"/>
              <a:gd name="connsiteY1" fmla="*/ 1039660 h 1039660"/>
              <a:gd name="connsiteX2" fmla="*/ 9245426 w 9245426"/>
              <a:gd name="connsiteY2" fmla="*/ 563671 h 1039660"/>
              <a:gd name="connsiteX3" fmla="*/ 9245426 w 9245426"/>
              <a:gd name="connsiteY3" fmla="*/ 0 h 1039660"/>
              <a:gd name="connsiteX4" fmla="*/ 25226 w 9245426"/>
              <a:gd name="connsiteY4" fmla="*/ 12526 h 103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426" h="1039660">
                <a:moveTo>
                  <a:pt x="25226" y="12526"/>
                </a:moveTo>
                <a:cubicBezTo>
                  <a:pt x="46451" y="354904"/>
                  <a:pt x="12613" y="526093"/>
                  <a:pt x="0" y="1039660"/>
                </a:cubicBezTo>
                <a:lnTo>
                  <a:pt x="9245426" y="563671"/>
                </a:lnTo>
                <a:lnTo>
                  <a:pt x="9245426" y="0"/>
                </a:lnTo>
                <a:lnTo>
                  <a:pt x="25226" y="12526"/>
                </a:lnTo>
                <a:close/>
              </a:path>
            </a:pathLst>
          </a:custGeom>
          <a:gradFill flip="none" rotWithShape="1">
            <a:gsLst>
              <a:gs pos="0">
                <a:schemeClr val="accent2"/>
              </a:gs>
              <a:gs pos="80000">
                <a:schemeClr val="accent1">
                  <a:shade val="93000"/>
                  <a:satMod val="130000"/>
                </a:schemeClr>
              </a:gs>
              <a:gs pos="100000">
                <a:schemeClr val="accent1">
                  <a:shade val="94000"/>
                  <a:satMod val="135000"/>
                </a:schemeClr>
              </a:gs>
            </a:gsLst>
            <a:path path="circle">
              <a:fillToRect l="100000" t="100000"/>
            </a:path>
            <a:tileRect r="-100000" b="-100000"/>
          </a:gra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3" name="Espace réservé du texte 2"/>
          <p:cNvSpPr>
            <a:spLocks noGrp="1"/>
          </p:cNvSpPr>
          <p:nvPr>
            <p:ph type="body" idx="1"/>
          </p:nvPr>
        </p:nvSpPr>
        <p:spPr>
          <a:xfrm>
            <a:off x="323528" y="1124744"/>
            <a:ext cx="8363272" cy="485740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2" name="Espace réservé du titre 1"/>
          <p:cNvSpPr>
            <a:spLocks noGrp="1"/>
          </p:cNvSpPr>
          <p:nvPr>
            <p:ph type="title"/>
          </p:nvPr>
        </p:nvSpPr>
        <p:spPr>
          <a:xfrm>
            <a:off x="0" y="-171400"/>
            <a:ext cx="8100392" cy="850106"/>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pic>
        <p:nvPicPr>
          <p:cNvPr id="2050" name="Picture 2" descr="C:\Users\chevrets\Desktop\Interreg.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528" y="6243278"/>
            <a:ext cx="1691680" cy="5295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23728" y="6237312"/>
            <a:ext cx="792088" cy="52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4"/>
          </p:nvPr>
        </p:nvSpPr>
        <p:spPr>
          <a:xfrm>
            <a:off x="6758880" y="6412105"/>
            <a:ext cx="2133600" cy="365125"/>
          </a:xfrm>
          <a:prstGeom prst="rect">
            <a:avLst/>
          </a:prstGeom>
        </p:spPr>
        <p:txBody>
          <a:bodyPr vert="horz" lIns="91440" tIns="45720" rIns="91440" bIns="45720" rtlCol="0" anchor="ctr"/>
          <a:lstStyle>
            <a:lvl1pPr algn="r">
              <a:defRPr sz="1200" b="1">
                <a:solidFill>
                  <a:schemeClr val="bg1"/>
                </a:solidFill>
                <a:latin typeface="Verdana" pitchFamily="34" charset="0"/>
                <a:ea typeface="Verdana" pitchFamily="34" charset="0"/>
                <a:cs typeface="Verdana" pitchFamily="34" charset="0"/>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Wingdings" pitchFamily="2" charset="2"/>
        <a:buChar char="Ø"/>
        <a:defRPr sz="3000" kern="1200">
          <a:solidFill>
            <a:schemeClr val="accent6">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Courier New" pitchFamily="49" charset="0"/>
        <a:buChar char="o"/>
        <a:defRPr sz="2800" kern="1200">
          <a:solidFill>
            <a:schemeClr val="accent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2936"/>
            <a:ext cx="9144000" cy="2304256"/>
          </a:xfrm>
        </p:spPr>
        <p:txBody>
          <a:bodyPr>
            <a:normAutofit/>
          </a:bodyPr>
          <a:lstStyle/>
          <a:p>
            <a:r>
              <a:rPr lang="fr-FR" dirty="0" smtClean="0"/>
              <a:t>WP2 </a:t>
            </a:r>
            <a:br>
              <a:rPr lang="fr-FR" dirty="0" smtClean="0"/>
            </a:br>
            <a:r>
              <a:rPr lang="fr-FR" dirty="0" smtClean="0"/>
              <a:t>Etat d’avancement</a:t>
            </a:r>
            <a:endParaRPr lang="fr-FR" dirty="0"/>
          </a:p>
        </p:txBody>
      </p:sp>
      <p:sp>
        <p:nvSpPr>
          <p:cNvPr id="3" name="Sous-titre 2"/>
          <p:cNvSpPr>
            <a:spLocks noGrp="1"/>
          </p:cNvSpPr>
          <p:nvPr>
            <p:ph type="subTitle" idx="1"/>
          </p:nvPr>
        </p:nvSpPr>
        <p:spPr/>
        <p:txBody>
          <a:bodyPr/>
          <a:lstStyle/>
          <a:p>
            <a:r>
              <a:rPr lang="fr-BE" dirty="0"/>
              <a:t>ENSAM</a:t>
            </a:r>
          </a:p>
          <a:p>
            <a:r>
              <a:rPr lang="fr-FR" dirty="0" smtClean="0"/>
              <a:t>Henallux</a:t>
            </a:r>
          </a:p>
          <a:p>
            <a:r>
              <a:rPr lang="fr-BE" dirty="0" err="1" smtClean="0"/>
              <a:t>ULg</a:t>
            </a:r>
            <a:endParaRPr lang="fr-FR" dirty="0"/>
          </a:p>
        </p:txBody>
      </p:sp>
    </p:spTree>
    <p:extLst>
      <p:ext uri="{BB962C8B-B14F-4D97-AF65-F5344CB8AC3E}">
        <p14:creationId xmlns:p14="http://schemas.microsoft.com/office/powerpoint/2010/main" val="407481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marL="0" indent="0">
              <a:buNone/>
            </a:pPr>
            <a:r>
              <a:rPr lang="fr-BE" dirty="0" smtClean="0"/>
              <a:t>Action A22 « Stratégie et prise de décision »</a:t>
            </a:r>
            <a:endParaRPr lang="fr-FR" dirty="0" smtClean="0"/>
          </a:p>
          <a:p>
            <a:pPr lvl="1"/>
            <a:endParaRPr lang="fr-BE" dirty="0" smtClean="0"/>
          </a:p>
          <a:p>
            <a:pPr lvl="1"/>
            <a:r>
              <a:rPr lang="fr-BE" dirty="0" smtClean="0"/>
              <a:t>Recensement des outils</a:t>
            </a:r>
          </a:p>
          <a:p>
            <a:pPr marL="457200" lvl="1" indent="0">
              <a:buNone/>
            </a:pPr>
            <a:endParaRPr lang="fr-BE" dirty="0" smtClean="0"/>
          </a:p>
          <a:p>
            <a:pPr lvl="1"/>
            <a:r>
              <a:rPr lang="fr-BE" dirty="0" smtClean="0"/>
              <a:t>Classement des outils</a:t>
            </a:r>
          </a:p>
          <a:p>
            <a:pPr lvl="1"/>
            <a:endParaRPr lang="fr-BE" dirty="0"/>
          </a:p>
          <a:p>
            <a:pPr lvl="1"/>
            <a:r>
              <a:rPr lang="fr-BE" dirty="0" smtClean="0"/>
              <a:t>Présentation dynamique, intuitive</a:t>
            </a:r>
            <a:endParaRPr lang="fr-FR" dirty="0"/>
          </a:p>
          <a:p>
            <a:pPr marL="457200" lvl="1" indent="0">
              <a:buNone/>
            </a:pPr>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10</a:t>
            </a:fld>
            <a:endParaRPr lang="fr-BE" dirty="0"/>
          </a:p>
        </p:txBody>
      </p:sp>
    </p:spTree>
    <p:extLst>
      <p:ext uri="{BB962C8B-B14F-4D97-AF65-F5344CB8AC3E}">
        <p14:creationId xmlns:p14="http://schemas.microsoft.com/office/powerpoint/2010/main" val="213719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lvl="1"/>
            <a:endParaRPr lang="fr-BE" dirty="0" smtClean="0"/>
          </a:p>
          <a:p>
            <a:pPr lvl="1"/>
            <a:r>
              <a:rPr lang="fr-BE" dirty="0" smtClean="0"/>
              <a:t>Recensement des outils : </a:t>
            </a:r>
          </a:p>
          <a:p>
            <a:pPr marL="457200" lvl="1" indent="0">
              <a:buNone/>
            </a:pPr>
            <a:endParaRPr lang="fr-BE" dirty="0" smtClean="0"/>
          </a:p>
          <a:p>
            <a:pPr lvl="2"/>
            <a:r>
              <a:rPr lang="fr-BE" dirty="0" smtClean="0"/>
              <a:t>Logiciels, démarches, ouvrages, formations, sites internet, guides, approches ludiques, normes, listes, réglementations, …</a:t>
            </a:r>
          </a:p>
          <a:p>
            <a:pPr marL="914400" lvl="2" indent="0">
              <a:buNone/>
            </a:pPr>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11</a:t>
            </a:fld>
            <a:endParaRPr lang="fr-BE" dirty="0"/>
          </a:p>
        </p:txBody>
      </p:sp>
    </p:spTree>
    <p:extLst>
      <p:ext uri="{BB962C8B-B14F-4D97-AF65-F5344CB8AC3E}">
        <p14:creationId xmlns:p14="http://schemas.microsoft.com/office/powerpoint/2010/main" val="38446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lvl="1"/>
            <a:r>
              <a:rPr lang="fr-BE" dirty="0" smtClean="0"/>
              <a:t>Classement des outils : démarche</a:t>
            </a:r>
          </a:p>
          <a:p>
            <a:pPr lvl="2"/>
            <a:r>
              <a:rPr lang="fr-BE" dirty="0" smtClean="0"/>
              <a:t>Questions = les attentes de l’industriel</a:t>
            </a:r>
          </a:p>
          <a:p>
            <a:pPr lvl="3"/>
            <a:r>
              <a:rPr lang="fr-BE" dirty="0" smtClean="0"/>
              <a:t>Sensibiliser mon personnel</a:t>
            </a:r>
          </a:p>
          <a:p>
            <a:pPr lvl="3"/>
            <a:r>
              <a:rPr lang="fr-BE" dirty="0" smtClean="0"/>
              <a:t>Former mon personnel</a:t>
            </a:r>
          </a:p>
          <a:p>
            <a:pPr lvl="3"/>
            <a:r>
              <a:rPr lang="fr-BE" dirty="0"/>
              <a:t>Évaluer mon potentiel d’</a:t>
            </a:r>
            <a:r>
              <a:rPr lang="fr-BE" dirty="0" err="1"/>
              <a:t>EcoC</a:t>
            </a:r>
            <a:endParaRPr lang="fr-BE" dirty="0" smtClean="0"/>
          </a:p>
          <a:p>
            <a:pPr lvl="3"/>
            <a:r>
              <a:rPr lang="fr-BE" dirty="0" smtClean="0"/>
              <a:t>Évaluer mes impacts</a:t>
            </a:r>
          </a:p>
          <a:p>
            <a:pPr lvl="3"/>
            <a:r>
              <a:rPr lang="fr-BE" dirty="0" smtClean="0"/>
              <a:t>Réduire mes impacts</a:t>
            </a:r>
          </a:p>
          <a:p>
            <a:pPr lvl="3"/>
            <a:r>
              <a:rPr lang="fr-BE" dirty="0" smtClean="0"/>
              <a:t>Communiquer</a:t>
            </a:r>
          </a:p>
          <a:p>
            <a:pPr lvl="2"/>
            <a:r>
              <a:rPr lang="fr-BE" dirty="0" smtClean="0"/>
              <a:t>Sous-questions = les moyens de l’industriel</a:t>
            </a:r>
          </a:p>
          <a:p>
            <a:pPr lvl="3"/>
            <a:r>
              <a:rPr lang="fr-BE" dirty="0" smtClean="0"/>
              <a:t>J’ai du temps</a:t>
            </a:r>
          </a:p>
          <a:p>
            <a:pPr lvl="3"/>
            <a:r>
              <a:rPr lang="fr-BE" dirty="0" smtClean="0"/>
              <a:t>J’ai des moyens</a:t>
            </a:r>
          </a:p>
          <a:p>
            <a:pPr marL="914400" lvl="2" indent="0">
              <a:buNone/>
            </a:pPr>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12</a:t>
            </a:fld>
            <a:endParaRPr lang="fr-BE" dirty="0"/>
          </a:p>
        </p:txBody>
      </p:sp>
    </p:spTree>
    <p:extLst>
      <p:ext uri="{BB962C8B-B14F-4D97-AF65-F5344CB8AC3E}">
        <p14:creationId xmlns:p14="http://schemas.microsoft.com/office/powerpoint/2010/main" val="421862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13</a:t>
            </a:fld>
            <a:endParaRPr lang="fr-BE" dirty="0"/>
          </a:p>
        </p:txBody>
      </p:sp>
      <p:sp>
        <p:nvSpPr>
          <p:cNvPr id="5" name="Espace réservé du contenu 4"/>
          <p:cNvSpPr>
            <a:spLocks noGrp="1"/>
          </p:cNvSpPr>
          <p:nvPr>
            <p:ph idx="1"/>
          </p:nvPr>
        </p:nvSpPr>
        <p:spPr/>
        <p:txBody>
          <a:bodyPr/>
          <a:lstStyle/>
          <a:p>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4" y="1628800"/>
            <a:ext cx="8992074" cy="374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12554" y="3616807"/>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612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WP2 – Action A2.2</a:t>
            </a: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14</a:t>
            </a:fld>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 y="908720"/>
            <a:ext cx="9143999" cy="529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12554" y="3940843"/>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272808" y="4581128"/>
            <a:ext cx="1763688" cy="276999"/>
          </a:xfrm>
          <a:prstGeom prst="rect">
            <a:avLst/>
          </a:prstGeom>
          <a:noFill/>
        </p:spPr>
        <p:txBody>
          <a:bodyPr wrap="square" rtlCol="0">
            <a:spAutoFit/>
          </a:bodyPr>
          <a:lstStyle/>
          <a:p>
            <a:r>
              <a:rPr lang="fr-FR" sz="1200" dirty="0" smtClean="0"/>
              <a:t>Livrable FRED</a:t>
            </a:r>
            <a:endParaRPr lang="fr-FR" sz="1200" dirty="0"/>
          </a:p>
        </p:txBody>
      </p:sp>
    </p:spTree>
    <p:extLst>
      <p:ext uri="{BB962C8B-B14F-4D97-AF65-F5344CB8AC3E}">
        <p14:creationId xmlns:p14="http://schemas.microsoft.com/office/powerpoint/2010/main" val="198906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WP2 – Action A2.2</a:t>
            </a: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15</a:t>
            </a:fld>
            <a:endParaRPr lang="fr-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08720"/>
            <a:ext cx="7056784" cy="514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1763688" y="3717032"/>
            <a:ext cx="1391094" cy="1108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5680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1014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16</a:t>
            </a:fld>
            <a:endParaRPr lang="fr-BE"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286" y="-1"/>
            <a:ext cx="660579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1763688" y="3363899"/>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763688" y="5445224"/>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84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1014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17</a:t>
            </a:fld>
            <a:endParaRPr lang="fr-BE"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726" y="42370"/>
            <a:ext cx="3996345" cy="661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2555776" y="3226668"/>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4201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1014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18</a:t>
            </a:fld>
            <a:endParaRPr lang="fr-B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36" y="476672"/>
            <a:ext cx="806662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67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marL="0" indent="0" algn="ctr">
              <a:buNone/>
            </a:pPr>
            <a:r>
              <a:rPr lang="fr-FR" sz="3600" b="1" dirty="0">
                <a:solidFill>
                  <a:schemeClr val="accent1"/>
                </a:solidFill>
              </a:rPr>
              <a:t>Présentation </a:t>
            </a:r>
            <a:r>
              <a:rPr lang="fr-FR" sz="3600" b="1" dirty="0" smtClean="0">
                <a:solidFill>
                  <a:schemeClr val="accent1"/>
                </a:solidFill>
              </a:rPr>
              <a:t>de </a:t>
            </a:r>
            <a:r>
              <a:rPr lang="fr-FR" sz="3600" b="1" dirty="0">
                <a:solidFill>
                  <a:schemeClr val="accent1"/>
                </a:solidFill>
              </a:rPr>
              <a:t>l’outil </a:t>
            </a:r>
            <a:r>
              <a:rPr lang="fr-FR" sz="3600" b="1" dirty="0" smtClean="0">
                <a:solidFill>
                  <a:schemeClr val="accent1"/>
                </a:solidFill>
              </a:rPr>
              <a:t>dynamique</a:t>
            </a:r>
          </a:p>
          <a:p>
            <a:pPr marL="0" indent="0" algn="ctr">
              <a:buNone/>
            </a:pPr>
            <a:endParaRPr lang="fr-FR" sz="3600" b="1" dirty="0">
              <a:solidFill>
                <a:schemeClr val="accent1"/>
              </a:solidFill>
            </a:endParaRPr>
          </a:p>
          <a:p>
            <a:pPr marL="0" indent="0" algn="ctr">
              <a:buNone/>
            </a:pPr>
            <a:r>
              <a:rPr lang="fr-FR" sz="2000" dirty="0" smtClean="0">
                <a:solidFill>
                  <a:schemeClr val="accent2">
                    <a:lumMod val="75000"/>
                  </a:schemeClr>
                </a:solidFill>
              </a:rPr>
              <a:t>« Lien vers l’outil </a:t>
            </a:r>
            <a:r>
              <a:rPr lang="fr-FR" sz="2000" dirty="0">
                <a:solidFill>
                  <a:schemeClr val="accent2">
                    <a:lumMod val="75000"/>
                  </a:schemeClr>
                </a:solidFill>
              </a:rPr>
              <a:t>E</a:t>
            </a:r>
            <a:r>
              <a:rPr lang="fr-FR" sz="2000" dirty="0" smtClean="0">
                <a:solidFill>
                  <a:schemeClr val="accent2">
                    <a:lumMod val="75000"/>
                  </a:schemeClr>
                </a:solidFill>
              </a:rPr>
              <a:t>xcel »</a:t>
            </a:r>
            <a:endParaRPr lang="fr-FR" sz="2000" dirty="0">
              <a:solidFill>
                <a:schemeClr val="accent2">
                  <a:lumMod val="75000"/>
                </a:schemeClr>
              </a:solidFill>
            </a:endParaRP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19</a:t>
            </a:fld>
            <a:endParaRPr lang="fr-BE" dirty="0"/>
          </a:p>
        </p:txBody>
      </p:sp>
    </p:spTree>
    <p:extLst>
      <p:ext uri="{BB962C8B-B14F-4D97-AF65-F5344CB8AC3E}">
        <p14:creationId xmlns:p14="http://schemas.microsoft.com/office/powerpoint/2010/main" val="286273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Etat d’avancement</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marL="0" indent="0">
              <a:buNone/>
            </a:pPr>
            <a:r>
              <a:rPr lang="fr-BE" dirty="0" smtClean="0"/>
              <a:t>Rappel </a:t>
            </a:r>
            <a:r>
              <a:rPr lang="fr-FR" dirty="0" smtClean="0"/>
              <a:t>des tâches</a:t>
            </a:r>
          </a:p>
          <a:p>
            <a:pPr lvl="1"/>
            <a:r>
              <a:rPr lang="fr-FR" dirty="0" smtClean="0"/>
              <a:t>A21 : Impacts environnementaux en 			contexte</a:t>
            </a:r>
          </a:p>
          <a:p>
            <a:pPr lvl="1"/>
            <a:r>
              <a:rPr lang="fr-FR" dirty="0" smtClean="0"/>
              <a:t>A22 : Stratégies de prise de décision</a:t>
            </a:r>
          </a:p>
          <a:p>
            <a:pPr lvl="1"/>
            <a:r>
              <a:rPr lang="fr-FR" dirty="0" smtClean="0"/>
              <a:t>A23 : Méthodologie de conception</a:t>
            </a:r>
          </a:p>
          <a:p>
            <a:pPr lvl="1"/>
            <a:r>
              <a:rPr lang="fr-FR" dirty="0" smtClean="0"/>
              <a:t>A24 : Développement méthodologie et outils 		ACV</a:t>
            </a:r>
          </a:p>
          <a:p>
            <a:pPr lvl="1"/>
            <a:r>
              <a:rPr lang="fr-FR" dirty="0" smtClean="0"/>
              <a:t>A25 : Synthèse</a:t>
            </a:r>
            <a:endParaRPr lang="fr-BE" dirty="0" smtClean="0"/>
          </a:p>
          <a:p>
            <a:pPr marL="457200" lvl="1" indent="0">
              <a:buNone/>
            </a:pPr>
            <a:endParaRPr lang="fr-BE" dirty="0" smtClean="0"/>
          </a:p>
          <a:p>
            <a:pPr marL="457200" lvl="1" indent="0">
              <a:buNone/>
            </a:pPr>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2</a:t>
            </a:fld>
            <a:endParaRPr lang="fr-BE" dirty="0"/>
          </a:p>
        </p:txBody>
      </p:sp>
    </p:spTree>
    <p:extLst>
      <p:ext uri="{BB962C8B-B14F-4D97-AF65-F5344CB8AC3E}">
        <p14:creationId xmlns:p14="http://schemas.microsoft.com/office/powerpoint/2010/main" val="73628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marL="457200" lvl="1" indent="0">
              <a:buNone/>
            </a:pPr>
            <a:endParaRPr lang="fr-BE" dirty="0" smtClean="0"/>
          </a:p>
          <a:p>
            <a:pPr marL="457200" lvl="1" indent="0" algn="ctr">
              <a:buNone/>
            </a:pPr>
            <a:r>
              <a:rPr lang="fr-BE" sz="3600" b="1" dirty="0" smtClean="0"/>
              <a:t>RETOUR DES PARTENAIRES</a:t>
            </a:r>
          </a:p>
          <a:p>
            <a:pPr marL="457200" lvl="1" indent="0" algn="ctr">
              <a:buNone/>
            </a:pPr>
            <a:endParaRPr lang="fr-BE" dirty="0" smtClean="0"/>
          </a:p>
          <a:p>
            <a:pPr marL="57150" indent="0">
              <a:buNone/>
            </a:pPr>
            <a:r>
              <a:rPr lang="fr-BE" sz="2800" dirty="0" smtClean="0"/>
              <a:t>VALIDATION DE LA DEMARCHE : </a:t>
            </a:r>
            <a:r>
              <a:rPr lang="fr-BE" sz="2800" b="1" dirty="0" smtClean="0"/>
              <a:t>3/6/13</a:t>
            </a:r>
          </a:p>
          <a:p>
            <a:pPr marL="57150" indent="0">
              <a:buNone/>
            </a:pPr>
            <a:r>
              <a:rPr lang="fr-BE" sz="2800" dirty="0" smtClean="0"/>
              <a:t>(critères, structure, etc.)</a:t>
            </a:r>
          </a:p>
          <a:p>
            <a:pPr marL="457200" lvl="1" indent="0">
              <a:buNone/>
            </a:pPr>
            <a:endParaRPr lang="fr-BE" b="1" dirty="0"/>
          </a:p>
          <a:p>
            <a:pPr marL="57150" indent="0">
              <a:buNone/>
            </a:pPr>
            <a:r>
              <a:rPr lang="fr-BE" sz="2800" dirty="0" smtClean="0"/>
              <a:t>APPORT D’INFO : </a:t>
            </a:r>
          </a:p>
          <a:p>
            <a:pPr marL="57150" indent="0">
              <a:buNone/>
            </a:pPr>
            <a:r>
              <a:rPr lang="fr-BE" sz="2800" b="1" dirty="0" smtClean="0"/>
              <a:t>Henallux compile pour l’action A.2.2.</a:t>
            </a:r>
          </a:p>
          <a:p>
            <a:pPr marL="57150" indent="0">
              <a:buNone/>
            </a:pPr>
            <a:r>
              <a:rPr lang="fr-BE" sz="2800" dirty="0" smtClean="0"/>
              <a:t>(compléter le recensement)</a:t>
            </a:r>
            <a:endParaRPr lang="fr-BE" sz="2800" dirty="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20</a:t>
            </a:fld>
            <a:endParaRPr lang="fr-BE" dirty="0"/>
          </a:p>
        </p:txBody>
      </p:sp>
    </p:spTree>
    <p:extLst>
      <p:ext uri="{BB962C8B-B14F-4D97-AF65-F5344CB8AC3E}">
        <p14:creationId xmlns:p14="http://schemas.microsoft.com/office/powerpoint/2010/main" val="1912101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A2.2</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a:bodyPr>
          <a:lstStyle/>
          <a:p>
            <a:pPr marL="457200" lvl="1" indent="0">
              <a:buNone/>
            </a:pPr>
            <a:endParaRPr lang="fr-BE" dirty="0" smtClean="0"/>
          </a:p>
          <a:p>
            <a:pPr marL="57150" indent="0">
              <a:buNone/>
            </a:pPr>
            <a:r>
              <a:rPr lang="fr-BE" sz="2800" dirty="0" smtClean="0"/>
              <a:t>Ce qui va être fait : </a:t>
            </a:r>
          </a:p>
          <a:p>
            <a:pPr marL="57150" indent="0">
              <a:buNone/>
            </a:pPr>
            <a:endParaRPr lang="fr-BE" sz="2800" dirty="0" smtClean="0"/>
          </a:p>
          <a:p>
            <a:pPr marL="57150" indent="0">
              <a:buNone/>
            </a:pPr>
            <a:r>
              <a:rPr lang="fr-BE" sz="2800" dirty="0" smtClean="0"/>
              <a:t>	- Complément de l’organigramme</a:t>
            </a:r>
          </a:p>
          <a:p>
            <a:pPr marL="57150" indent="0">
              <a:buNone/>
            </a:pPr>
            <a:endParaRPr lang="fr-BE" sz="2800" dirty="0" smtClean="0"/>
          </a:p>
          <a:p>
            <a:pPr marL="57150" indent="0">
              <a:buNone/>
            </a:pPr>
            <a:r>
              <a:rPr lang="fr-BE" sz="2800" dirty="0"/>
              <a:t>	</a:t>
            </a:r>
            <a:r>
              <a:rPr lang="fr-BE" sz="2800" dirty="0" smtClean="0"/>
              <a:t>- Développement du livrable dynamique</a:t>
            </a:r>
          </a:p>
          <a:p>
            <a:pPr marL="57150" indent="0">
              <a:buNone/>
            </a:pPr>
            <a:endParaRPr lang="fr-BE" sz="2800" dirty="0" smtClean="0"/>
          </a:p>
          <a:p>
            <a:pPr marL="57150" indent="0">
              <a:buNone/>
            </a:pPr>
            <a:r>
              <a:rPr lang="fr-BE" sz="2800" dirty="0"/>
              <a:t>	</a:t>
            </a:r>
            <a:r>
              <a:rPr lang="fr-BE" sz="2800" dirty="0" smtClean="0"/>
              <a:t>- Méthodologie pour déterminer quelle 	stratégie d’</a:t>
            </a:r>
            <a:r>
              <a:rPr lang="fr-BE" sz="2800" dirty="0" err="1" smtClean="0"/>
              <a:t>éco-conception</a:t>
            </a:r>
            <a:r>
              <a:rPr lang="fr-BE" sz="2800" dirty="0" smtClean="0"/>
              <a:t> mettre en place</a:t>
            </a:r>
            <a:endParaRPr lang="fr-BE" sz="2800" dirty="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21</a:t>
            </a:fld>
            <a:endParaRPr lang="fr-BE" dirty="0"/>
          </a:p>
        </p:txBody>
      </p:sp>
    </p:spTree>
    <p:extLst>
      <p:ext uri="{BB962C8B-B14F-4D97-AF65-F5344CB8AC3E}">
        <p14:creationId xmlns:p14="http://schemas.microsoft.com/office/powerpoint/2010/main" val="3310161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8105626-C436-4147-BC63-BC2AF7DD5B95}" type="slidenum">
              <a:rPr lang="fr-BE" smtClean="0"/>
              <a:pPr/>
              <a:t>22</a:t>
            </a:fld>
            <a:endParaRPr lang="fr-BE" dirty="0"/>
          </a:p>
        </p:txBody>
      </p:sp>
      <p:sp>
        <p:nvSpPr>
          <p:cNvPr id="5" name="Rectangle 4"/>
          <p:cNvSpPr/>
          <p:nvPr/>
        </p:nvSpPr>
        <p:spPr>
          <a:xfrm rot="20325971">
            <a:off x="1331640" y="2828836"/>
            <a:ext cx="6480720" cy="1200329"/>
          </a:xfrm>
          <a:prstGeom prst="rect">
            <a:avLst/>
          </a:prstGeom>
          <a:noFill/>
        </p:spPr>
        <p:txBody>
          <a:bodyPr wrap="square" lIns="91440" tIns="45720" rIns="91440" bIns="45720">
            <a:spAutoFit/>
          </a:bodyPr>
          <a:lstStyle/>
          <a:p>
            <a:pPr algn="ctr"/>
            <a:r>
              <a:rPr lang="fr-FR"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Action A2.3</a:t>
            </a:r>
            <a:endParaRPr lang="fr-FR"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71897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WP2 – Action A2.3</a:t>
            </a:r>
            <a:endParaRPr lang="fr-FR" dirty="0"/>
          </a:p>
        </p:txBody>
      </p:sp>
      <p:sp>
        <p:nvSpPr>
          <p:cNvPr id="3" name="Espace réservé du contenu 2"/>
          <p:cNvSpPr>
            <a:spLocks noGrp="1"/>
          </p:cNvSpPr>
          <p:nvPr>
            <p:ph idx="1"/>
          </p:nvPr>
        </p:nvSpPr>
        <p:spPr>
          <a:xfrm>
            <a:off x="0" y="980728"/>
            <a:ext cx="9144000" cy="4857403"/>
          </a:xfrm>
        </p:spPr>
        <p:txBody>
          <a:bodyPr>
            <a:normAutofit lnSpcReduction="10000"/>
          </a:bodyPr>
          <a:lstStyle/>
          <a:p>
            <a:pPr marL="0" indent="0">
              <a:buNone/>
            </a:pPr>
            <a:r>
              <a:rPr lang="fr-BE" dirty="0"/>
              <a:t>Action </a:t>
            </a:r>
            <a:r>
              <a:rPr lang="fr-BE" dirty="0" smtClean="0"/>
              <a:t>A23 </a:t>
            </a:r>
            <a:r>
              <a:rPr lang="fr-BE" dirty="0"/>
              <a:t>« </a:t>
            </a:r>
            <a:r>
              <a:rPr lang="fr-BE" dirty="0" smtClean="0"/>
              <a:t>Méthodologie de conception</a:t>
            </a:r>
            <a:r>
              <a:rPr lang="fr-BE" dirty="0"/>
              <a:t> »</a:t>
            </a:r>
            <a:endParaRPr lang="fr-FR" dirty="0"/>
          </a:p>
          <a:p>
            <a:pPr marL="0" indent="0" algn="ctr">
              <a:buNone/>
            </a:pPr>
            <a:endParaRPr lang="fr-BE" dirty="0" smtClean="0"/>
          </a:p>
          <a:p>
            <a:pPr marL="0" indent="0" algn="ctr">
              <a:buNone/>
            </a:pPr>
            <a:r>
              <a:rPr lang="fr-BE" dirty="0" smtClean="0"/>
              <a:t>« qui fait quoi »</a:t>
            </a:r>
          </a:p>
          <a:p>
            <a:pPr marL="0" indent="0" algn="ctr">
              <a:buNone/>
            </a:pPr>
            <a:endParaRPr lang="fr-BE" dirty="0" smtClean="0"/>
          </a:p>
          <a:p>
            <a:pPr marL="0" indent="0">
              <a:buNone/>
            </a:pPr>
            <a:r>
              <a:rPr lang="fr-FR" dirty="0">
                <a:solidFill>
                  <a:schemeClr val="accent1"/>
                </a:solidFill>
              </a:rPr>
              <a:t>Rappel </a:t>
            </a:r>
            <a:r>
              <a:rPr lang="fr-FR" dirty="0" smtClean="0">
                <a:solidFill>
                  <a:schemeClr val="accent1"/>
                </a:solidFill>
              </a:rPr>
              <a:t>de </a:t>
            </a:r>
            <a:r>
              <a:rPr lang="fr-FR" dirty="0">
                <a:solidFill>
                  <a:schemeClr val="accent1"/>
                </a:solidFill>
              </a:rPr>
              <a:t>la réunion du 06/02/2013 </a:t>
            </a:r>
          </a:p>
          <a:p>
            <a:pPr marL="0" indent="0" algn="ctr">
              <a:buNone/>
            </a:pPr>
            <a:r>
              <a:rPr lang="fr-FR" dirty="0">
                <a:solidFill>
                  <a:schemeClr val="accent1"/>
                </a:solidFill>
              </a:rPr>
              <a:t>	</a:t>
            </a:r>
            <a:r>
              <a:rPr lang="fr-FR" i="1" dirty="0" smtClean="0">
                <a:solidFill>
                  <a:srgbClr val="000000"/>
                </a:solidFill>
              </a:rPr>
              <a:t>[…]</a:t>
            </a:r>
            <a:r>
              <a:rPr lang="fr-FR" dirty="0" smtClean="0">
                <a:solidFill>
                  <a:schemeClr val="accent1"/>
                </a:solidFill>
              </a:rPr>
              <a:t> </a:t>
            </a:r>
            <a:r>
              <a:rPr lang="fr-FR" i="1" dirty="0" smtClean="0"/>
              <a:t>TEC3I</a:t>
            </a:r>
            <a:r>
              <a:rPr lang="fr-FR" i="1" dirty="0"/>
              <a:t>, Tudor, </a:t>
            </a:r>
            <a:r>
              <a:rPr lang="fr-FR" i="1" dirty="0" err="1"/>
              <a:t>Cirtes</a:t>
            </a:r>
            <a:r>
              <a:rPr lang="fr-FR" i="1" dirty="0"/>
              <a:t>, INNO8 et </a:t>
            </a:r>
            <a:r>
              <a:rPr lang="fr-FR" i="1" dirty="0" err="1" smtClean="0"/>
              <a:t>Henallux</a:t>
            </a:r>
            <a:r>
              <a:rPr lang="fr-FR" i="1" dirty="0" smtClean="0"/>
              <a:t> </a:t>
            </a:r>
            <a:r>
              <a:rPr lang="fr-FR" i="1" dirty="0" smtClean="0"/>
              <a:t>se </a:t>
            </a:r>
            <a:r>
              <a:rPr lang="fr-FR" i="1" dirty="0"/>
              <a:t>chargeront de contacter les entreprises</a:t>
            </a:r>
            <a:r>
              <a:rPr lang="fr-FR" i="1" dirty="0">
                <a:solidFill>
                  <a:schemeClr val="accent1"/>
                </a:solidFill>
              </a:rPr>
              <a:t> </a:t>
            </a:r>
            <a:endParaRPr lang="fr-FR" i="1" dirty="0" smtClean="0">
              <a:solidFill>
                <a:schemeClr val="accent1"/>
              </a:solidFill>
            </a:endParaRPr>
          </a:p>
          <a:p>
            <a:pPr marL="0" indent="0">
              <a:buNone/>
            </a:pPr>
            <a:endParaRPr lang="fr-FR" dirty="0">
              <a:solidFill>
                <a:schemeClr val="accent1"/>
              </a:solidFill>
            </a:endParaRPr>
          </a:p>
          <a:p>
            <a:pPr marL="0" indent="0" algn="ctr">
              <a:buNone/>
            </a:pPr>
            <a:r>
              <a:rPr lang="fr-FR" sz="2900" dirty="0" smtClean="0"/>
              <a:t>Nombre minimum d’entreprises ? </a:t>
            </a:r>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23</a:t>
            </a:fld>
            <a:endParaRPr lang="fr-BE" dirty="0"/>
          </a:p>
        </p:txBody>
      </p:sp>
    </p:spTree>
    <p:extLst>
      <p:ext uri="{BB962C8B-B14F-4D97-AF65-F5344CB8AC3E}">
        <p14:creationId xmlns:p14="http://schemas.microsoft.com/office/powerpoint/2010/main" val="185025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8105626-C436-4147-BC63-BC2AF7DD5B95}" type="slidenum">
              <a:rPr lang="fr-BE" smtClean="0"/>
              <a:pPr/>
              <a:t>3</a:t>
            </a:fld>
            <a:endParaRPr lang="fr-BE" dirty="0"/>
          </a:p>
        </p:txBody>
      </p:sp>
      <p:sp>
        <p:nvSpPr>
          <p:cNvPr id="5" name="Rectangle 4"/>
          <p:cNvSpPr/>
          <p:nvPr/>
        </p:nvSpPr>
        <p:spPr>
          <a:xfrm rot="20325971">
            <a:off x="1331640" y="2828836"/>
            <a:ext cx="6480720" cy="1200329"/>
          </a:xfrm>
          <a:prstGeom prst="rect">
            <a:avLst/>
          </a:prstGeom>
          <a:noFill/>
        </p:spPr>
        <p:txBody>
          <a:bodyPr wrap="square" lIns="91440" tIns="45720" rIns="91440" bIns="45720">
            <a:spAutoFit/>
          </a:bodyPr>
          <a:lstStyle/>
          <a:p>
            <a:pPr algn="ctr"/>
            <a:r>
              <a:rPr lang="fr-FR"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Action A2.1</a:t>
            </a:r>
            <a:endParaRPr lang="fr-FR"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28872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A2.1</a:t>
            </a:r>
            <a:endParaRPr lang="fr-FR" dirty="0">
              <a:solidFill>
                <a:schemeClr val="bg1"/>
              </a:solidFill>
            </a:endParaRPr>
          </a:p>
        </p:txBody>
      </p:sp>
      <p:sp>
        <p:nvSpPr>
          <p:cNvPr id="3" name="Espace réservé du contenu 2"/>
          <p:cNvSpPr>
            <a:spLocks noGrp="1"/>
          </p:cNvSpPr>
          <p:nvPr>
            <p:ph idx="1"/>
          </p:nvPr>
        </p:nvSpPr>
        <p:spPr>
          <a:xfrm>
            <a:off x="0" y="1124744"/>
            <a:ext cx="9144000" cy="4857403"/>
          </a:xfrm>
        </p:spPr>
        <p:txBody>
          <a:bodyPr>
            <a:normAutofit fontScale="92500" lnSpcReduction="20000"/>
          </a:bodyPr>
          <a:lstStyle/>
          <a:p>
            <a:pPr marL="0" indent="0">
              <a:buNone/>
            </a:pPr>
            <a:r>
              <a:rPr lang="fr-BE" dirty="0" smtClean="0"/>
              <a:t>Action A21 « Indicateurs environnementaux en contexte»</a:t>
            </a:r>
          </a:p>
          <a:p>
            <a:pPr>
              <a:buFont typeface="Courier New" pitchFamily="49" charset="0"/>
              <a:buChar char="o"/>
            </a:pPr>
            <a:r>
              <a:rPr lang="fr-BE" sz="2800" dirty="0" err="1" smtClean="0">
                <a:solidFill>
                  <a:schemeClr val="accent1"/>
                </a:solidFill>
              </a:rPr>
              <a:t>Répertorisation</a:t>
            </a:r>
            <a:r>
              <a:rPr lang="fr-BE" sz="2800" dirty="0" smtClean="0">
                <a:solidFill>
                  <a:schemeClr val="accent1"/>
                </a:solidFill>
              </a:rPr>
              <a:t> et classement </a:t>
            </a:r>
            <a:r>
              <a:rPr lang="fr-BE" sz="2800" dirty="0">
                <a:solidFill>
                  <a:schemeClr val="accent1"/>
                </a:solidFill>
              </a:rPr>
              <a:t>d’indicateurs selon 5 grandes familles </a:t>
            </a:r>
            <a:r>
              <a:rPr lang="fr-BE" sz="2800" dirty="0" smtClean="0">
                <a:solidFill>
                  <a:schemeClr val="accent1"/>
                </a:solidFill>
              </a:rPr>
              <a:t> </a:t>
            </a:r>
            <a:endParaRPr lang="fr-BE" sz="2800" dirty="0">
              <a:solidFill>
                <a:schemeClr val="accent1"/>
              </a:solidFill>
            </a:endParaRPr>
          </a:p>
          <a:p>
            <a:pPr marL="0" indent="0">
              <a:buNone/>
            </a:pPr>
            <a:r>
              <a:rPr lang="fr-BE" dirty="0"/>
              <a:t>	</a:t>
            </a:r>
            <a:r>
              <a:rPr lang="fr-BE" dirty="0" smtClean="0"/>
              <a:t>	</a:t>
            </a:r>
            <a:r>
              <a:rPr lang="fr-FR" dirty="0" smtClean="0">
                <a:solidFill>
                  <a:schemeClr val="accent2">
                    <a:lumMod val="75000"/>
                  </a:schemeClr>
                </a:solidFill>
              </a:rPr>
              <a:t>- </a:t>
            </a:r>
            <a:r>
              <a:rPr lang="fr-FR" dirty="0">
                <a:solidFill>
                  <a:schemeClr val="accent2">
                    <a:lumMod val="75000"/>
                  </a:schemeClr>
                </a:solidFill>
              </a:rPr>
              <a:t>Indicateurs environnementaux</a:t>
            </a:r>
          </a:p>
          <a:p>
            <a:pPr marL="0" indent="0">
              <a:buNone/>
            </a:pPr>
            <a:r>
              <a:rPr lang="fr-FR" dirty="0">
                <a:solidFill>
                  <a:schemeClr val="accent2">
                    <a:lumMod val="75000"/>
                  </a:schemeClr>
                </a:solidFill>
              </a:rPr>
              <a:t>	 	- Indicateurs de flux</a:t>
            </a:r>
          </a:p>
          <a:p>
            <a:pPr marL="0" indent="0">
              <a:buNone/>
            </a:pPr>
            <a:r>
              <a:rPr lang="fr-FR" dirty="0">
                <a:solidFill>
                  <a:schemeClr val="accent2">
                    <a:lumMod val="75000"/>
                  </a:schemeClr>
                </a:solidFill>
              </a:rPr>
              <a:t>		- Indicateurs de conception</a:t>
            </a:r>
          </a:p>
          <a:p>
            <a:pPr marL="0" indent="0">
              <a:buNone/>
            </a:pPr>
            <a:r>
              <a:rPr lang="fr-FR" dirty="0">
                <a:solidFill>
                  <a:schemeClr val="accent2">
                    <a:lumMod val="75000"/>
                  </a:schemeClr>
                </a:solidFill>
              </a:rPr>
              <a:t>		- Indicateurs économiques</a:t>
            </a:r>
          </a:p>
          <a:p>
            <a:pPr marL="0" indent="0">
              <a:buNone/>
            </a:pPr>
            <a:r>
              <a:rPr lang="fr-FR" dirty="0">
                <a:solidFill>
                  <a:schemeClr val="accent2">
                    <a:lumMod val="75000"/>
                  </a:schemeClr>
                </a:solidFill>
              </a:rPr>
              <a:t>		- Indicateurs </a:t>
            </a:r>
            <a:r>
              <a:rPr lang="fr-FR" dirty="0" smtClean="0">
                <a:solidFill>
                  <a:schemeClr val="accent2">
                    <a:lumMod val="75000"/>
                  </a:schemeClr>
                </a:solidFill>
              </a:rPr>
              <a:t>qualitatif</a:t>
            </a:r>
          </a:p>
          <a:p>
            <a:pPr>
              <a:buFont typeface="Courier New" pitchFamily="49" charset="0"/>
              <a:buChar char="o"/>
            </a:pPr>
            <a:r>
              <a:rPr lang="fr-FR" dirty="0" smtClean="0">
                <a:solidFill>
                  <a:schemeClr val="accent1"/>
                </a:solidFill>
              </a:rPr>
              <a:t>Classification des indicateurs selon les problématiques d’</a:t>
            </a:r>
            <a:r>
              <a:rPr lang="fr-FR" dirty="0" err="1" smtClean="0">
                <a:solidFill>
                  <a:schemeClr val="accent1"/>
                </a:solidFill>
              </a:rPr>
              <a:t>éco-conception</a:t>
            </a:r>
            <a:r>
              <a:rPr lang="fr-FR" dirty="0" smtClean="0">
                <a:solidFill>
                  <a:schemeClr val="accent1"/>
                </a:solidFill>
              </a:rPr>
              <a:t> et les étapes du cycle de vie</a:t>
            </a:r>
            <a:endParaRPr lang="fr-FR" dirty="0">
              <a:solidFill>
                <a:schemeClr val="accent1"/>
              </a:solidFill>
            </a:endParaRPr>
          </a:p>
          <a:p>
            <a:pPr marL="0" indent="0">
              <a:buNone/>
            </a:pPr>
            <a:endParaRPr lang="fr-FR" dirty="0" smtClean="0"/>
          </a:p>
          <a:p>
            <a:pPr lvl="1"/>
            <a:endParaRPr lang="fr-BE" dirty="0" smtClean="0"/>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4</a:t>
            </a:fld>
            <a:endParaRPr lang="fr-BE" dirty="0"/>
          </a:p>
        </p:txBody>
      </p:sp>
    </p:spTree>
    <p:extLst>
      <p:ext uri="{BB962C8B-B14F-4D97-AF65-F5344CB8AC3E}">
        <p14:creationId xmlns:p14="http://schemas.microsoft.com/office/powerpoint/2010/main" val="68362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39350"/>
            <a:ext cx="7488832" cy="6910316"/>
          </a:xfrm>
        </p:spPr>
      </p:pic>
      <p:sp>
        <p:nvSpPr>
          <p:cNvPr id="4" name="Espace réservé du numéro de diapositive 3"/>
          <p:cNvSpPr>
            <a:spLocks noGrp="1"/>
          </p:cNvSpPr>
          <p:nvPr>
            <p:ph type="sldNum" sz="quarter" idx="12"/>
          </p:nvPr>
        </p:nvSpPr>
        <p:spPr/>
        <p:txBody>
          <a:bodyPr/>
          <a:lstStyle/>
          <a:p>
            <a:fld id="{98105626-C436-4147-BC63-BC2AF7DD5B95}" type="slidenum">
              <a:rPr lang="fr-BE" smtClean="0"/>
              <a:pPr/>
              <a:t>5</a:t>
            </a:fld>
            <a:endParaRPr lang="fr-BE" dirty="0"/>
          </a:p>
        </p:txBody>
      </p:sp>
    </p:spTree>
    <p:extLst>
      <p:ext uri="{BB962C8B-B14F-4D97-AF65-F5344CB8AC3E}">
        <p14:creationId xmlns:p14="http://schemas.microsoft.com/office/powerpoint/2010/main" val="36921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8105626-C436-4147-BC63-BC2AF7DD5B95}" type="slidenum">
              <a:rPr lang="fr-BE" smtClean="0"/>
              <a:pPr/>
              <a:t>6</a:t>
            </a:fld>
            <a:endParaRPr lang="fr-BE" dirty="0"/>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50000" t="1" b="46454"/>
          <a:stretch/>
        </p:blipFill>
        <p:spPr>
          <a:xfrm>
            <a:off x="1043608" y="0"/>
            <a:ext cx="6940089" cy="6858000"/>
          </a:xfrm>
          <a:prstGeom prst="rect">
            <a:avLst/>
          </a:prstGeom>
        </p:spPr>
      </p:pic>
    </p:spTree>
    <p:extLst>
      <p:ext uri="{BB962C8B-B14F-4D97-AF65-F5344CB8AC3E}">
        <p14:creationId xmlns:p14="http://schemas.microsoft.com/office/powerpoint/2010/main" val="62363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8600" y="-603448"/>
            <a:ext cx="10369152"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7</a:t>
            </a:fld>
            <a:endParaRPr lang="fr-BE" dirty="0"/>
          </a:p>
        </p:txBody>
      </p:sp>
      <p:graphicFrame>
        <p:nvGraphicFramePr>
          <p:cNvPr id="12" name="Tableau 11"/>
          <p:cNvGraphicFramePr>
            <a:graphicFrameLocks noGrp="1"/>
          </p:cNvGraphicFramePr>
          <p:nvPr>
            <p:extLst>
              <p:ext uri="{D42A27DB-BD31-4B8C-83A1-F6EECF244321}">
                <p14:modId xmlns:p14="http://schemas.microsoft.com/office/powerpoint/2010/main" val="130047095"/>
              </p:ext>
            </p:extLst>
          </p:nvPr>
        </p:nvGraphicFramePr>
        <p:xfrm>
          <a:off x="0" y="-29029"/>
          <a:ext cx="9144000" cy="6857999"/>
        </p:xfrm>
        <a:graphic>
          <a:graphicData uri="http://schemas.openxmlformats.org/drawingml/2006/table">
            <a:tbl>
              <a:tblPr/>
              <a:tblGrid>
                <a:gridCol w="1143000"/>
                <a:gridCol w="1143000"/>
                <a:gridCol w="1143000"/>
                <a:gridCol w="1143000"/>
                <a:gridCol w="1143000"/>
                <a:gridCol w="1143000"/>
                <a:gridCol w="1143000"/>
                <a:gridCol w="1143000"/>
              </a:tblGrid>
              <a:tr h="144434">
                <a:tc gridSpan="7">
                  <a:txBody>
                    <a:bodyPr/>
                    <a:lstStyle/>
                    <a:p>
                      <a:pPr algn="l" fontAlgn="ctr"/>
                      <a:r>
                        <a:rPr lang="fr-FR" sz="600" b="0" i="0" u="none" strike="noStrike" dirty="0">
                          <a:solidFill>
                            <a:srgbClr val="000000"/>
                          </a:solidFill>
                          <a:effectLst/>
                          <a:latin typeface="Calibri"/>
                        </a:rPr>
                        <a:t>Le produit que je conçois ou produit répond aux problématiques suivantes, je peux choisir les indicateurs en fonction pour suivre les améliorations :</a:t>
                      </a:r>
                    </a:p>
                  </a:txBody>
                  <a:tcPr marL="4870" marR="4870" marT="487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600" b="0" i="0" u="none" strike="noStrike">
                        <a:solidFill>
                          <a:srgbClr val="000000"/>
                        </a:solidFill>
                        <a:effectLst/>
                        <a:latin typeface="Calibri"/>
                      </a:endParaRPr>
                    </a:p>
                  </a:txBody>
                  <a:tcPr marL="4870" marR="4870" marT="4870" marB="0" anchor="ctr">
                    <a:lnL>
                      <a:noFill/>
                    </a:lnL>
                    <a:lnR>
                      <a:noFill/>
                    </a:lnR>
                    <a:lnT>
                      <a:noFill/>
                    </a:lnT>
                    <a:lnB>
                      <a:noFill/>
                    </a:lnB>
                  </a:tcPr>
                </a:tc>
              </a:tr>
              <a:tr h="144434">
                <a:tc gridSpan="7">
                  <a:txBody>
                    <a:bodyPr/>
                    <a:lstStyle/>
                    <a:p>
                      <a:pPr algn="l" fontAlgn="ctr"/>
                      <a:r>
                        <a:rPr lang="fr-FR" sz="600" b="0" i="0" u="none" strike="noStrike" dirty="0">
                          <a:solidFill>
                            <a:srgbClr val="000000"/>
                          </a:solidFill>
                          <a:effectLst/>
                          <a:latin typeface="Calibri"/>
                        </a:rPr>
                        <a:t>Liste non exhaustive, les indicateurs sont donnés à titre d'exemple, d'autre peuvent être développé au cas par cas, de même pour les problématiques et stratégies possibles.</a:t>
                      </a:r>
                    </a:p>
                  </a:txBody>
                  <a:tcPr marL="4870" marR="4870" marT="487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600" b="0" i="0" u="none" strike="noStrike">
                        <a:solidFill>
                          <a:srgbClr val="000000"/>
                        </a:solidFill>
                        <a:effectLst/>
                        <a:latin typeface="Calibri"/>
                      </a:endParaRPr>
                    </a:p>
                  </a:txBody>
                  <a:tcPr marL="4870" marR="4870" marT="4870" marB="0" anchor="ctr">
                    <a:lnL>
                      <a:noFill/>
                    </a:lnL>
                    <a:lnR>
                      <a:noFill/>
                    </a:lnR>
                    <a:lnT>
                      <a:noFill/>
                    </a:lnT>
                    <a:lnB w="6350" cap="flat" cmpd="sng" algn="ctr">
                      <a:solidFill>
                        <a:srgbClr val="000000"/>
                      </a:solidFill>
                      <a:prstDash val="solid"/>
                      <a:round/>
                      <a:headEnd type="none" w="med" len="med"/>
                      <a:tailEnd type="none" w="med" len="med"/>
                    </a:lnB>
                  </a:tcPr>
                </a:tc>
              </a:tr>
              <a:tr h="433299">
                <a:tc>
                  <a:txBody>
                    <a:bodyPr/>
                    <a:lstStyle/>
                    <a:p>
                      <a:pPr algn="ctr" fontAlgn="ctr"/>
                      <a:r>
                        <a:rPr lang="fr-FR" sz="600" b="0" i="0" u="none" strike="noStrike" dirty="0">
                          <a:solidFill>
                            <a:srgbClr val="000000"/>
                          </a:solidFill>
                          <a:effectLst/>
                          <a:latin typeface="Calibri"/>
                        </a:rPr>
                        <a:t>Etape du cycle de vie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Problématiques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Stratégies</a:t>
                      </a:r>
                      <a:br>
                        <a:rPr lang="fr-FR" sz="600" b="0" i="0" u="none" strike="noStrike">
                          <a:solidFill>
                            <a:srgbClr val="000000"/>
                          </a:solidFill>
                          <a:effectLst/>
                          <a:latin typeface="Calibri"/>
                        </a:rPr>
                      </a:br>
                      <a:r>
                        <a:rPr lang="fr-FR" sz="600" b="0" i="0" u="none" strike="noStrike">
                          <a:solidFill>
                            <a:srgbClr val="000000"/>
                          </a:solidFill>
                          <a:effectLst/>
                          <a:latin typeface="Calibri"/>
                        </a:rPr>
                        <a:t>d'éco-conception </a:t>
                      </a:r>
                      <a:br>
                        <a:rPr lang="fr-FR" sz="600" b="0" i="0" u="none" strike="noStrike">
                          <a:solidFill>
                            <a:srgbClr val="000000"/>
                          </a:solidFill>
                          <a:effectLst/>
                          <a:latin typeface="Calibri"/>
                        </a:rPr>
                      </a:br>
                      <a:r>
                        <a:rPr lang="fr-FR" sz="600" b="0" i="0" u="none" strike="noStrike">
                          <a:solidFill>
                            <a:srgbClr val="000000"/>
                          </a:solidFill>
                          <a:effectLst/>
                          <a:latin typeface="Calibri"/>
                        </a:rPr>
                        <a:t>possibles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Indicateurs environnementaux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Indicateurs </a:t>
                      </a:r>
                      <a:br>
                        <a:rPr lang="fr-FR" sz="600" b="0" i="0" u="none" strike="noStrike">
                          <a:solidFill>
                            <a:srgbClr val="000000"/>
                          </a:solidFill>
                          <a:effectLst/>
                          <a:latin typeface="Calibri"/>
                        </a:rPr>
                      </a:br>
                      <a:r>
                        <a:rPr lang="fr-FR" sz="600" b="0" i="0" u="none" strike="noStrike">
                          <a:solidFill>
                            <a:srgbClr val="000000"/>
                          </a:solidFill>
                          <a:effectLst/>
                          <a:latin typeface="Calibri"/>
                        </a:rPr>
                        <a:t>de flux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Indicateurs </a:t>
                      </a:r>
                      <a:br>
                        <a:rPr lang="fr-FR" sz="600" b="0" i="0" u="none" strike="noStrike">
                          <a:solidFill>
                            <a:srgbClr val="000000"/>
                          </a:solidFill>
                          <a:effectLst/>
                          <a:latin typeface="Calibri"/>
                        </a:rPr>
                      </a:br>
                      <a:r>
                        <a:rPr lang="fr-FR" sz="600" b="0" i="0" u="none" strike="noStrike">
                          <a:solidFill>
                            <a:srgbClr val="000000"/>
                          </a:solidFill>
                          <a:effectLst/>
                          <a:latin typeface="Calibri"/>
                        </a:rPr>
                        <a:t>de conception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Indicateurs économiques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Indicateurs qualitatifs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299">
                <a:tc rowSpan="18">
                  <a:txBody>
                    <a:bodyPr/>
                    <a:lstStyle/>
                    <a:p>
                      <a:pPr algn="ctr" fontAlgn="ctr"/>
                      <a:r>
                        <a:rPr lang="fr-FR" sz="600" b="0" i="0" u="none" strike="noStrike">
                          <a:solidFill>
                            <a:srgbClr val="000000"/>
                          </a:solidFill>
                          <a:effectLst/>
                          <a:latin typeface="Calibri"/>
                        </a:rPr>
                        <a:t>Matière première</a:t>
                      </a:r>
                    </a:p>
                  </a:txBody>
                  <a:tcPr marL="4870" marR="4870" marT="48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fr-FR" sz="600" b="0" i="0" u="none" strike="noStrike">
                          <a:solidFill>
                            <a:srgbClr val="000000"/>
                          </a:solidFill>
                          <a:effectLst/>
                          <a:latin typeface="Calibri"/>
                        </a:rPr>
                        <a:t>Emploi de matériaux à fort impact environnemental</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fr-FR" sz="600" b="0" i="0" u="none" strike="noStrike">
                          <a:solidFill>
                            <a:srgbClr val="000000"/>
                          </a:solidFill>
                          <a:effectLst/>
                          <a:latin typeface="Calibri"/>
                        </a:rPr>
                        <a:t>Emploi de matériaux à faible impact environnemental</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fr-FR" sz="600" b="0" i="0" u="none" strike="noStrike">
                          <a:solidFill>
                            <a:srgbClr val="000000"/>
                          </a:solidFill>
                          <a:effectLst/>
                          <a:latin typeface="Calibri"/>
                        </a:rPr>
                        <a:t>contenu CO</a:t>
                      </a:r>
                      <a:r>
                        <a:rPr lang="fr-FR" sz="600" b="0" i="0" u="none" strike="noStrike" baseline="-25000">
                          <a:solidFill>
                            <a:srgbClr val="000000"/>
                          </a:solidFill>
                          <a:effectLst/>
                          <a:latin typeface="Calibri"/>
                        </a:rPr>
                        <a:t>2</a:t>
                      </a:r>
                      <a:r>
                        <a:rPr lang="fr-FR" sz="600" b="0" i="0" u="none" strike="noStrike">
                          <a:solidFill>
                            <a:srgbClr val="000000"/>
                          </a:solidFill>
                          <a:effectLst/>
                          <a:latin typeface="Calibri"/>
                        </a:rPr>
                        <a:t> en kg éq CO</a:t>
                      </a:r>
                      <a:r>
                        <a:rPr lang="fr-FR" sz="600" b="0" i="0" u="none" strike="noStrike" baseline="-25000">
                          <a:solidFill>
                            <a:srgbClr val="000000"/>
                          </a:solidFill>
                          <a:effectLst/>
                          <a:latin typeface="Calibri"/>
                        </a:rPr>
                        <a:t>2</a:t>
                      </a:r>
                      <a:endParaRPr lang="fr-FR" sz="600" b="0" i="0" u="none" strike="noStrike">
                        <a:solidFill>
                          <a:srgbClr val="000000"/>
                        </a:solidFill>
                        <a:effectLst/>
                        <a:latin typeface="Calibri"/>
                      </a:endParaRP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l"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l" fontAlgn="ctr"/>
                      <a:r>
                        <a:rPr lang="fr-FR" sz="600" b="0" i="0" u="none" strike="noStrike" dirty="0">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l"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31">
                <a:tc vMerge="1">
                  <a:txBody>
                    <a:bodyPr/>
                    <a:lstStyle/>
                    <a:p>
                      <a:endParaRPr lang="fr-FR"/>
                    </a:p>
                  </a:txBody>
                  <a:tcPr/>
                </a:tc>
                <a:tc rowSpan="3">
                  <a:txBody>
                    <a:bodyPr/>
                    <a:lstStyle/>
                    <a:p>
                      <a:pPr algn="ctr" fontAlgn="ctr"/>
                      <a:r>
                        <a:rPr lang="fr-FR" sz="600" b="0" i="0" u="none" strike="noStrike">
                          <a:solidFill>
                            <a:srgbClr val="000000"/>
                          </a:solidFill>
                          <a:effectLst/>
                          <a:latin typeface="Calibri"/>
                        </a:rPr>
                        <a:t>Emploi de matériaux dit rare</a:t>
                      </a:r>
                      <a:r>
                        <a:rPr lang="fr-FR" sz="600" b="0" i="0" u="none" strike="noStrike" baseline="30000">
                          <a:solidFill>
                            <a:srgbClr val="000000"/>
                          </a:solidFill>
                          <a:effectLst/>
                          <a:latin typeface="Calibri"/>
                        </a:rPr>
                        <a:t>(1)</a:t>
                      </a:r>
                      <a:endParaRPr lang="fr-FR" sz="600" b="0" i="0" u="none" strike="noStrike">
                        <a:solidFill>
                          <a:srgbClr val="000000"/>
                        </a:solidFill>
                        <a:effectLst/>
                        <a:latin typeface="Calibri"/>
                      </a:endParaRP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fr-FR" sz="600" b="0" i="0" u="none" strike="noStrike">
                          <a:solidFill>
                            <a:srgbClr val="000000"/>
                          </a:solidFill>
                          <a:effectLst/>
                          <a:latin typeface="Calibri"/>
                        </a:rPr>
                        <a:t>Réduire l'utilisation de matériaux rares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18">
                  <a:txBody>
                    <a:bodyPr/>
                    <a:lstStyle/>
                    <a:p>
                      <a:pPr algn="ctr" fontAlgn="ctr"/>
                      <a:r>
                        <a:rPr lang="fr-FR" sz="600" b="0" i="0" u="none" strike="noStrike" dirty="0">
                          <a:solidFill>
                            <a:srgbClr val="000000"/>
                          </a:solidFill>
                          <a:effectLst/>
                          <a:latin typeface="Calibri"/>
                        </a:rPr>
                        <a:t>Applicable à chaque étape du cycle de vie ou sur la totalité :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Réchauffement climatique</a:t>
                      </a:r>
                      <a:r>
                        <a:rPr lang="fr-FR" sz="600" b="0" i="0" u="none" strike="noStrike" dirty="0">
                          <a:solidFill>
                            <a:srgbClr val="000000"/>
                          </a:solidFill>
                          <a:effectLst/>
                          <a:latin typeface="Calibri"/>
                        </a:rPr>
                        <a:t> (Kg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CO</a:t>
                      </a:r>
                      <a:r>
                        <a:rPr lang="fr-FR" sz="600" b="0" i="0" u="none" strike="noStrike" baseline="-25000" dirty="0">
                          <a:solidFill>
                            <a:srgbClr val="000000"/>
                          </a:solidFill>
                          <a:effectLst/>
                          <a:latin typeface="Calibri"/>
                        </a:rPr>
                        <a:t>2, </a:t>
                      </a:r>
                      <a:r>
                        <a:rPr lang="fr-FR" sz="600" b="0" i="0" u="none" strike="noStrike" dirty="0">
                          <a:solidFill>
                            <a:srgbClr val="000000"/>
                          </a:solidFill>
                          <a:effectLst/>
                          <a:latin typeface="Calibri"/>
                        </a:rPr>
                        <a:t>modèle IPCC à 100 ans)</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Appauvrissement de l'ozone troposphérique</a:t>
                      </a:r>
                      <a:r>
                        <a:rPr lang="fr-FR" sz="600" b="0" i="0" u="none" strike="noStrike" dirty="0">
                          <a:solidFill>
                            <a:srgbClr val="000000"/>
                          </a:solidFill>
                          <a:effectLst/>
                          <a:latin typeface="Calibri"/>
                        </a:rPr>
                        <a:t> (Kg CFC-11 équivalent, modèle World </a:t>
                      </a:r>
                      <a:r>
                        <a:rPr lang="fr-FR" sz="600" b="0" i="0" u="none" strike="noStrike" dirty="0" err="1">
                          <a:solidFill>
                            <a:srgbClr val="000000"/>
                          </a:solidFill>
                          <a:effectLst/>
                          <a:latin typeface="Calibri"/>
                        </a:rPr>
                        <a:t>Meteorological</a:t>
                      </a:r>
                      <a:r>
                        <a:rPr lang="fr-FR" sz="600" b="0" i="0" u="none" strike="noStrike" dirty="0">
                          <a:solidFill>
                            <a:srgbClr val="000000"/>
                          </a:solidFill>
                          <a:effectLst/>
                          <a:latin typeface="Calibri"/>
                        </a:rPr>
                        <a:t> </a:t>
                      </a:r>
                      <a:r>
                        <a:rPr lang="fr-FR" sz="600" b="0" i="0" u="none" strike="noStrike" dirty="0" err="1">
                          <a:solidFill>
                            <a:srgbClr val="000000"/>
                          </a:solidFill>
                          <a:effectLst/>
                          <a:latin typeface="Calibri"/>
                        </a:rPr>
                        <a:t>organization</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Formation de photo-oxydants ou smog photochimique</a:t>
                      </a:r>
                      <a:r>
                        <a:rPr lang="fr-FR" sz="600" b="0" i="0" u="none" strike="noStrike" dirty="0">
                          <a:solidFill>
                            <a:srgbClr val="000000"/>
                          </a:solidFill>
                          <a:effectLst/>
                          <a:latin typeface="Calibri"/>
                        </a:rPr>
                        <a:t> (Kg NMVOC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modèle Lotos Euros comme dans </a:t>
                      </a:r>
                      <a:r>
                        <a:rPr lang="fr-FR" sz="600" b="0" i="0" u="none" strike="noStrike" dirty="0" err="1">
                          <a:solidFill>
                            <a:srgbClr val="000000"/>
                          </a:solidFill>
                          <a:effectLst/>
                          <a:latin typeface="Calibri"/>
                        </a:rPr>
                        <a:t>ReCiPe</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a:t>
                      </a:r>
                      <a:r>
                        <a:rPr lang="fr-FR" sz="600" b="1" i="0" u="none" strike="noStrike" dirty="0">
                          <a:solidFill>
                            <a:srgbClr val="000000"/>
                          </a:solidFill>
                          <a:effectLst/>
                          <a:latin typeface="Calibri"/>
                        </a:rPr>
                        <a:t> Inhalation de particules inorganiques</a:t>
                      </a:r>
                      <a:r>
                        <a:rPr lang="fr-FR" sz="600" b="0" i="0" u="none" strike="noStrike" dirty="0">
                          <a:solidFill>
                            <a:srgbClr val="000000"/>
                          </a:solidFill>
                          <a:effectLst/>
                          <a:latin typeface="Calibri"/>
                        </a:rPr>
                        <a:t> (Kg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PM2,5, modèle </a:t>
                      </a:r>
                      <a:r>
                        <a:rPr lang="fr-FR" sz="600" b="0" i="0" u="none" strike="noStrike" dirty="0" err="1">
                          <a:solidFill>
                            <a:srgbClr val="000000"/>
                          </a:solidFill>
                          <a:effectLst/>
                          <a:latin typeface="Calibri"/>
                        </a:rPr>
                        <a:t>Riskpoll</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Acidification</a:t>
                      </a:r>
                      <a:r>
                        <a:rPr lang="fr-FR" sz="600" b="0" i="0" u="none" strike="noStrike" dirty="0">
                          <a:solidFill>
                            <a:srgbClr val="000000"/>
                          </a:solidFill>
                          <a:effectLst/>
                          <a:latin typeface="Calibri"/>
                        </a:rPr>
                        <a:t> (Molécule H</a:t>
                      </a:r>
                      <a:r>
                        <a:rPr lang="fr-FR" sz="600" b="0" i="0" u="none" strike="noStrike" baseline="30000" dirty="0">
                          <a:solidFill>
                            <a:srgbClr val="000000"/>
                          </a:solidFill>
                          <a:effectLst/>
                          <a:latin typeface="Calibri"/>
                        </a:rPr>
                        <a:t>+</a:t>
                      </a:r>
                      <a:r>
                        <a:rPr lang="fr-FR" sz="600" b="0" i="0" u="none" strike="noStrike" dirty="0">
                          <a:solidFill>
                            <a:srgbClr val="000000"/>
                          </a:solidFill>
                          <a:effectLst/>
                          <a:latin typeface="Calibri"/>
                        </a:rPr>
                        <a:t>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modèle Accumulative </a:t>
                      </a:r>
                      <a:r>
                        <a:rPr lang="fr-FR" sz="600" b="0" i="0" u="none" strike="noStrike" dirty="0" err="1">
                          <a:solidFill>
                            <a:srgbClr val="000000"/>
                          </a:solidFill>
                          <a:effectLst/>
                          <a:latin typeface="Calibri"/>
                        </a:rPr>
                        <a:t>Exceedance</a:t>
                      </a:r>
                      <a:r>
                        <a:rPr lang="fr-FR" sz="600" b="0" i="0" u="none" strike="noStrike" dirty="0">
                          <a:solidFill>
                            <a:srgbClr val="000000"/>
                          </a:solidFill>
                          <a:effectLst/>
                          <a:latin typeface="Calibri"/>
                        </a:rPr>
                        <a:t>)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Eutrophisation</a:t>
                      </a:r>
                      <a:r>
                        <a:rPr lang="fr-FR" sz="600" b="0" i="0" u="none" strike="noStrike" dirty="0">
                          <a:solidFill>
                            <a:srgbClr val="000000"/>
                          </a:solidFill>
                          <a:effectLst/>
                          <a:latin typeface="Calibri"/>
                        </a:rPr>
                        <a:t> (Kg P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Modèle EUTREND comme dans </a:t>
                      </a:r>
                      <a:r>
                        <a:rPr lang="fr-FR" sz="600" b="0" i="0" u="none" strike="noStrike" dirty="0" err="1">
                          <a:solidFill>
                            <a:srgbClr val="000000"/>
                          </a:solidFill>
                          <a:effectLst/>
                          <a:latin typeface="Calibri"/>
                        </a:rPr>
                        <a:t>ReCiPe</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Toxicité humaine avec ou sans effet cancérigène</a:t>
                      </a:r>
                      <a:r>
                        <a:rPr lang="fr-FR" sz="600" b="0" i="0" u="none" strike="noStrike" dirty="0">
                          <a:solidFill>
                            <a:srgbClr val="000000"/>
                          </a:solidFill>
                          <a:effectLst/>
                          <a:latin typeface="Calibri"/>
                        </a:rPr>
                        <a:t> (</a:t>
                      </a:r>
                      <a:r>
                        <a:rPr lang="fr-FR" sz="600" b="0" i="0" u="none" strike="noStrike" dirty="0" err="1">
                          <a:solidFill>
                            <a:srgbClr val="000000"/>
                          </a:solidFill>
                          <a:effectLst/>
                          <a:latin typeface="Calibri"/>
                        </a:rPr>
                        <a:t>CTU</a:t>
                      </a:r>
                      <a:r>
                        <a:rPr lang="fr-FR" sz="600" b="0" i="0" u="none" strike="noStrike" baseline="-25000" dirty="0" err="1">
                          <a:solidFill>
                            <a:srgbClr val="000000"/>
                          </a:solidFill>
                          <a:effectLst/>
                          <a:latin typeface="Calibri"/>
                        </a:rPr>
                        <a:t>h</a:t>
                      </a:r>
                      <a:r>
                        <a:rPr lang="fr-FR" sz="600" b="0" i="0" u="none" strike="noStrike" dirty="0">
                          <a:solidFill>
                            <a:srgbClr val="000000"/>
                          </a:solidFill>
                          <a:effectLst/>
                          <a:latin typeface="Calibri"/>
                        </a:rPr>
                        <a:t>, modèle </a:t>
                      </a:r>
                      <a:r>
                        <a:rPr lang="fr-FR" sz="600" b="0" i="0" u="none" strike="noStrike" dirty="0" err="1">
                          <a:solidFill>
                            <a:srgbClr val="000000"/>
                          </a:solidFill>
                          <a:effectLst/>
                          <a:latin typeface="Calibri"/>
                        </a:rPr>
                        <a:t>Usetox</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Ecotoxicité</a:t>
                      </a:r>
                      <a:r>
                        <a:rPr lang="fr-FR" sz="600" b="0" i="0" u="none" strike="noStrike" dirty="0">
                          <a:solidFill>
                            <a:srgbClr val="000000"/>
                          </a:solidFill>
                          <a:effectLst/>
                          <a:latin typeface="Calibri"/>
                        </a:rPr>
                        <a:t> (</a:t>
                      </a:r>
                      <a:r>
                        <a:rPr lang="fr-FR" sz="600" b="0" i="0" u="none" strike="noStrike" dirty="0" err="1">
                          <a:solidFill>
                            <a:srgbClr val="000000"/>
                          </a:solidFill>
                          <a:effectLst/>
                          <a:latin typeface="Calibri"/>
                        </a:rPr>
                        <a:t>CTU</a:t>
                      </a:r>
                      <a:r>
                        <a:rPr lang="fr-FR" sz="600" b="0" i="0" u="none" strike="noStrike" baseline="-25000" dirty="0" err="1">
                          <a:solidFill>
                            <a:srgbClr val="000000"/>
                          </a:solidFill>
                          <a:effectLst/>
                          <a:latin typeface="Calibri"/>
                        </a:rPr>
                        <a:t>e</a:t>
                      </a:r>
                      <a:r>
                        <a:rPr lang="fr-FR" sz="600" b="0" i="0" u="none" strike="noStrike" dirty="0">
                          <a:solidFill>
                            <a:srgbClr val="000000"/>
                          </a:solidFill>
                          <a:effectLst/>
                          <a:latin typeface="Calibri"/>
                        </a:rPr>
                        <a:t>, modèle </a:t>
                      </a:r>
                      <a:r>
                        <a:rPr lang="fr-FR" sz="600" b="0" i="0" u="none" strike="noStrike" dirty="0" err="1">
                          <a:solidFill>
                            <a:srgbClr val="000000"/>
                          </a:solidFill>
                          <a:effectLst/>
                          <a:latin typeface="Calibri"/>
                        </a:rPr>
                        <a:t>Usetox</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Applicable sur la totalité du cycle de vie :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Consommation d'énergie non renouvelable</a:t>
                      </a:r>
                      <a:r>
                        <a:rPr lang="fr-FR" sz="600" b="0" i="0" u="none" strike="noStrike" dirty="0">
                          <a:solidFill>
                            <a:srgbClr val="000000"/>
                          </a:solidFill>
                          <a:effectLst/>
                          <a:latin typeface="Calibri"/>
                        </a:rPr>
                        <a:t> (MJ modèle Cumulative </a:t>
                      </a:r>
                      <a:r>
                        <a:rPr lang="fr-FR" sz="600" b="0" i="0" u="none" strike="noStrike" dirty="0" err="1">
                          <a:solidFill>
                            <a:srgbClr val="000000"/>
                          </a:solidFill>
                          <a:effectLst/>
                          <a:latin typeface="Calibri"/>
                        </a:rPr>
                        <a:t>Energy</a:t>
                      </a:r>
                      <a:r>
                        <a:rPr lang="fr-FR" sz="600" b="0" i="0" u="none" strike="noStrike" dirty="0">
                          <a:solidFill>
                            <a:srgbClr val="000000"/>
                          </a:solidFill>
                          <a:effectLst/>
                          <a:latin typeface="Calibri"/>
                        </a:rPr>
                        <a:t> </a:t>
                      </a:r>
                      <a:r>
                        <a:rPr lang="fr-FR" sz="600" b="0" i="0" u="none" strike="noStrike" dirty="0" err="1">
                          <a:solidFill>
                            <a:srgbClr val="000000"/>
                          </a:solidFill>
                          <a:effectLst/>
                          <a:latin typeface="Calibri"/>
                        </a:rPr>
                        <a:t>Demand</a:t>
                      </a:r>
                      <a:r>
                        <a:rPr lang="fr-FR" sz="600" b="0" i="0" u="none" strike="noStrike" dirty="0">
                          <a:solidFill>
                            <a:srgbClr val="000000"/>
                          </a:solidFill>
                          <a:effectLst/>
                          <a:latin typeface="Calibri"/>
                        </a:rPr>
                        <a:t>)</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t>
                      </a:r>
                      <a:r>
                        <a:rPr lang="fr-FR" sz="600" b="1" i="0" u="none" strike="noStrike" dirty="0">
                          <a:solidFill>
                            <a:srgbClr val="000000"/>
                          </a:solidFill>
                          <a:effectLst/>
                          <a:latin typeface="Calibri"/>
                        </a:rPr>
                        <a:t>Epuisement des ressources minérales</a:t>
                      </a:r>
                      <a:r>
                        <a:rPr lang="fr-FR" sz="600" b="0" i="0" u="none" strike="noStrike" dirty="0">
                          <a:solidFill>
                            <a:srgbClr val="000000"/>
                          </a:solidFill>
                          <a:effectLst/>
                          <a:latin typeface="Calibri"/>
                        </a:rPr>
                        <a:t> (Kg Sb </a:t>
                      </a:r>
                      <a:r>
                        <a:rPr lang="fr-FR" sz="600" b="0" i="0" u="none" strike="noStrike" dirty="0" err="1">
                          <a:solidFill>
                            <a:srgbClr val="000000"/>
                          </a:solidFill>
                          <a:effectLst/>
                          <a:latin typeface="Calibri"/>
                        </a:rPr>
                        <a:t>éq</a:t>
                      </a:r>
                      <a:r>
                        <a:rPr lang="fr-FR" sz="600" b="0" i="0" u="none" strike="noStrike" dirty="0">
                          <a:solidFill>
                            <a:srgbClr val="000000"/>
                          </a:solidFill>
                          <a:effectLst/>
                          <a:latin typeface="Calibri"/>
                        </a:rPr>
                        <a:t>, modèle CML 2002)</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
                      </a:r>
                      <a:br>
                        <a:rPr lang="fr-FR" sz="600" b="0" i="0" u="none" strike="noStrike" dirty="0">
                          <a:solidFill>
                            <a:srgbClr val="000000"/>
                          </a:solidFill>
                          <a:effectLst/>
                          <a:latin typeface="Calibri"/>
                        </a:rPr>
                      </a:br>
                      <a:r>
                        <a:rPr lang="fr-FR" sz="600" b="0" i="0" u="none" strike="noStrike" dirty="0">
                          <a:solidFill>
                            <a:srgbClr val="000000"/>
                          </a:solidFill>
                          <a:effectLst/>
                          <a:latin typeface="Calibri"/>
                        </a:rPr>
                        <a:t>Les modèles utilisés sont ceux recommandés par la Commission Européenne dans le cadre du projet Joint </a:t>
                      </a:r>
                      <a:r>
                        <a:rPr lang="fr-FR" sz="600" b="0" i="0" u="none" strike="noStrike" dirty="0" err="1">
                          <a:solidFill>
                            <a:srgbClr val="000000"/>
                          </a:solidFill>
                          <a:effectLst/>
                          <a:latin typeface="Calibri"/>
                        </a:rPr>
                        <a:t>Research</a:t>
                      </a:r>
                      <a:r>
                        <a:rPr lang="fr-FR" sz="600" b="0" i="0" u="none" strike="noStrike" dirty="0">
                          <a:solidFill>
                            <a:srgbClr val="000000"/>
                          </a:solidFill>
                          <a:effectLst/>
                          <a:latin typeface="Calibri"/>
                        </a:rPr>
                        <a:t> Center.</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masse de matériaux rares par rapport au total</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Coût total des matière premières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3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Nombre de matériaux rares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Coût par matériau rare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3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du coût des MP dû aux matériaux rares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3299">
                <a:tc vMerge="1">
                  <a:txBody>
                    <a:bodyPr/>
                    <a:lstStyle/>
                    <a:p>
                      <a:endParaRPr lang="fr-FR"/>
                    </a:p>
                  </a:txBody>
                  <a:tcPr/>
                </a:tc>
                <a:tc rowSpan="2">
                  <a:txBody>
                    <a:bodyPr/>
                    <a:lstStyle/>
                    <a:p>
                      <a:pPr algn="ctr" fontAlgn="ctr"/>
                      <a:r>
                        <a:rPr lang="fr-FR" sz="600" b="0" i="0" u="none" strike="noStrike">
                          <a:solidFill>
                            <a:srgbClr val="000000"/>
                          </a:solidFill>
                          <a:effectLst/>
                          <a:latin typeface="Calibri"/>
                        </a:rPr>
                        <a:t>Emploi de matériaux non recyclables en fin de vie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fr-FR" sz="600" b="0" i="0" u="none" strike="noStrike">
                          <a:solidFill>
                            <a:srgbClr val="000000"/>
                          </a:solidFill>
                          <a:effectLst/>
                          <a:latin typeface="Calibri"/>
                        </a:rPr>
                        <a:t>Utiliser des matériaux recyclables et/ou renouvelables</a:t>
                      </a:r>
                      <a:r>
                        <a:rPr lang="fr-FR" sz="600" b="0" i="0" u="none" strike="noStrike" baseline="30000">
                          <a:solidFill>
                            <a:srgbClr val="000000"/>
                          </a:solidFill>
                          <a:effectLst/>
                          <a:latin typeface="Calibri"/>
                        </a:rPr>
                        <a:t>(2)</a:t>
                      </a:r>
                      <a:endParaRPr lang="fr-FR" sz="600" b="0" i="0" u="none" strike="noStrike">
                        <a:solidFill>
                          <a:srgbClr val="000000"/>
                        </a:solidFill>
                        <a:effectLst/>
                        <a:latin typeface="Calibri"/>
                      </a:endParaRP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et/ou masse de matériaux recyclables et/ou renouvelables par rapport au total</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Nombre de matériaux recyclables et/ou renouvelables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1635">
                <a:tc vMerge="1">
                  <a:txBody>
                    <a:bodyPr/>
                    <a:lstStyle/>
                    <a:p>
                      <a:endParaRPr lang="fr-FR"/>
                    </a:p>
                  </a:txBody>
                  <a:tcPr/>
                </a:tc>
                <a:tc rowSpan="2">
                  <a:txBody>
                    <a:bodyPr/>
                    <a:lstStyle/>
                    <a:p>
                      <a:pPr algn="ctr" fontAlgn="ctr"/>
                      <a:r>
                        <a:rPr lang="fr-FR" sz="600" b="0" i="0" u="none" strike="noStrike">
                          <a:solidFill>
                            <a:srgbClr val="000000"/>
                          </a:solidFill>
                          <a:effectLst/>
                          <a:latin typeface="Calibri"/>
                        </a:rPr>
                        <a:t>Emploi de matériaux primaires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fr-FR" sz="600" b="0" i="0" u="none" strike="noStrike">
                          <a:solidFill>
                            <a:srgbClr val="000000"/>
                          </a:solidFill>
                          <a:effectLst/>
                          <a:latin typeface="Calibri"/>
                        </a:rPr>
                        <a:t>Utiliser des matières recyclées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et/ou masse de matériaux recyclés utilisés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Coût de MP secondaire par rapport au coût des MP primaire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43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Nombre de matériaux recyclés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3299">
                <a:tc vMerge="1">
                  <a:txBody>
                    <a:bodyPr/>
                    <a:lstStyle/>
                    <a:p>
                      <a:endParaRPr lang="fr-FR"/>
                    </a:p>
                  </a:txBody>
                  <a:tcPr/>
                </a:tc>
                <a:tc rowSpan="2">
                  <a:txBody>
                    <a:bodyPr/>
                    <a:lstStyle/>
                    <a:p>
                      <a:pPr algn="ctr" fontAlgn="ctr"/>
                      <a:r>
                        <a:rPr lang="fr-FR" sz="600" b="0" i="0" u="none" strike="noStrike">
                          <a:solidFill>
                            <a:srgbClr val="000000"/>
                          </a:solidFill>
                          <a:effectLst/>
                          <a:latin typeface="Calibri"/>
                        </a:rPr>
                        <a:t>Utilisation d'un grand nombre de matériaux différents et non compatibles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fr-FR" sz="600" b="0" i="0" u="none" strike="noStrike">
                          <a:solidFill>
                            <a:srgbClr val="000000"/>
                          </a:solidFill>
                          <a:effectLst/>
                          <a:latin typeface="Calibri"/>
                        </a:rPr>
                        <a:t>Limiter le nombre de matériaux et/ou choisir des matériaux compatibles en fin de vie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Nombre de matériaux différents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Taux de compatibilité entre matériaux pour le recyclage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rowSpan="3">
                  <a:txBody>
                    <a:bodyPr/>
                    <a:lstStyle/>
                    <a:p>
                      <a:pPr algn="ctr" fontAlgn="ctr"/>
                      <a:r>
                        <a:rPr lang="fr-FR" sz="600" b="0" i="0" u="none" strike="noStrike">
                          <a:solidFill>
                            <a:srgbClr val="000000"/>
                          </a:solidFill>
                          <a:effectLst/>
                          <a:latin typeface="Calibri"/>
                        </a:rPr>
                        <a:t>Utilisation de matériaux composites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fr-FR" sz="600" b="0" i="0" u="none" strike="noStrike">
                          <a:solidFill>
                            <a:srgbClr val="000000"/>
                          </a:solidFill>
                          <a:effectLst/>
                          <a:latin typeface="Calibri"/>
                        </a:rPr>
                        <a:t>Utiliser des matériaux composites décomposable ou de même famille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masse de matériaux composites décomposable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masse de matériaux composite de même famille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masse de matériaux composites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434">
                <a:tc vMerge="1">
                  <a:txBody>
                    <a:bodyPr/>
                    <a:lstStyle/>
                    <a:p>
                      <a:endParaRPr lang="fr-FR"/>
                    </a:p>
                  </a:txBody>
                  <a:tcPr/>
                </a:tc>
                <a:tc rowSpan="4">
                  <a:txBody>
                    <a:bodyPr/>
                    <a:lstStyle/>
                    <a:p>
                      <a:pPr algn="ctr" fontAlgn="ctr"/>
                      <a:r>
                        <a:rPr lang="fr-FR" sz="600" b="0" i="0" u="none" strike="noStrike">
                          <a:solidFill>
                            <a:srgbClr val="000000"/>
                          </a:solidFill>
                          <a:effectLst/>
                          <a:latin typeface="Calibri"/>
                        </a:rPr>
                        <a:t>Utilisation d'une quantité de matière importante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fr-FR" sz="600" b="0" i="0" u="none" strike="noStrike">
                          <a:solidFill>
                            <a:srgbClr val="000000"/>
                          </a:solidFill>
                          <a:effectLst/>
                          <a:latin typeface="Calibri"/>
                        </a:rPr>
                        <a:t>Réduire la masse de matériaux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masse de chaque matériaux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masse totale du produit et/ou pour chaque matériau</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coût par kg de matériau</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434">
                <a:tc vMerge="1">
                  <a:txBody>
                    <a:bodyPr/>
                    <a:lstStyle/>
                    <a:p>
                      <a:endParaRPr lang="fr-FR"/>
                    </a:p>
                  </a:txBody>
                  <a:tcPr/>
                </a:tc>
                <a:tc vMerge="1">
                  <a:txBody>
                    <a:bodyPr/>
                    <a:lstStyle/>
                    <a:p>
                      <a:endParaRPr lang="fr-FR"/>
                    </a:p>
                  </a:txBody>
                  <a:tcPr/>
                </a:tc>
                <a:tc rowSpan="2">
                  <a:txBody>
                    <a:bodyPr/>
                    <a:lstStyle/>
                    <a:p>
                      <a:pPr algn="ctr" fontAlgn="ctr"/>
                      <a:r>
                        <a:rPr lang="fr-FR" sz="600" b="0" i="0" u="none" strike="noStrike">
                          <a:solidFill>
                            <a:srgbClr val="000000"/>
                          </a:solidFill>
                          <a:effectLst/>
                          <a:latin typeface="Calibri"/>
                        </a:rPr>
                        <a:t>Réduire le volume de matériaux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Volume total de matériaux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86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en volume pour chaque matériaux</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3299">
                <a:tc vMerge="1">
                  <a:txBody>
                    <a:bodyPr/>
                    <a:lstStyle/>
                    <a:p>
                      <a:endParaRPr lang="fr-FR"/>
                    </a:p>
                  </a:txBody>
                  <a:tcPr/>
                </a:tc>
                <a:tc rowSpan="2">
                  <a:txBody>
                    <a:bodyPr/>
                    <a:lstStyle/>
                    <a:p>
                      <a:pPr algn="ctr" fontAlgn="ctr"/>
                      <a:r>
                        <a:rPr lang="fr-FR" sz="600" b="0" i="0" u="none" strike="noStrike">
                          <a:solidFill>
                            <a:srgbClr val="000000"/>
                          </a:solidFill>
                          <a:effectLst/>
                          <a:latin typeface="Calibri"/>
                        </a:rPr>
                        <a:t>Utilisation de matériaux difficilement usinable ou déformables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fr-FR" sz="600" b="0" i="0" u="none" strike="noStrike">
                          <a:solidFill>
                            <a:srgbClr val="000000"/>
                          </a:solidFill>
                          <a:effectLst/>
                          <a:latin typeface="Calibri"/>
                        </a:rPr>
                        <a:t>Limiter l'emploi de matériaux à fort pouvoir énergétique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Contenu énergétique par matériaux en MJ/Kg</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4044">
                <a:tc>
                  <a:txBody>
                    <a:bodyPr/>
                    <a:lstStyle/>
                    <a:p>
                      <a:pPr algn="ctr" fontAlgn="ctr"/>
                      <a:r>
                        <a:rPr lang="fr-FR" sz="600" b="0" i="0" u="none" strike="noStrike">
                          <a:solidFill>
                            <a:srgbClr val="000000"/>
                          </a:solidFill>
                          <a:effectLst/>
                          <a:latin typeface="Calibri"/>
                        </a:rPr>
                        <a:t> </a:t>
                      </a:r>
                    </a:p>
                  </a:txBody>
                  <a:tcPr marL="4870" marR="4870" marT="4870" marB="0" anchor="ctr">
                    <a:lnL>
                      <a:noFill/>
                    </a:lnL>
                    <a:lnR w="6350" cap="flat" cmpd="sng" algn="ctr">
                      <a:solidFill>
                        <a:srgbClr val="000000"/>
                      </a:solidFill>
                      <a:prstDash val="solid"/>
                      <a:round/>
                      <a:headEnd type="none" w="med" len="med"/>
                      <a:tailEnd type="none" w="med" len="med"/>
                    </a:lnR>
                    <a:lnT>
                      <a:noFill/>
                    </a:lnT>
                    <a:lnB>
                      <a:noFill/>
                    </a:lnB>
                    <a:solidFill>
                      <a:srgbClr val="F2DCDB"/>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a:solidFill>
                            <a:srgbClr val="000000"/>
                          </a:solidFill>
                          <a:effectLst/>
                          <a:latin typeface="Calibri"/>
                        </a:rPr>
                        <a:t>Contenu énergétique total en MJ/produit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dirty="0">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9D9D9"/>
                      </a:bgClr>
                    </a:pattFill>
                  </a:tcPr>
                </a:tc>
                <a:tc>
                  <a:txBody>
                    <a:bodyPr/>
                    <a:lstStyle/>
                    <a:p>
                      <a:pPr algn="ctr" fontAlgn="ctr"/>
                      <a:r>
                        <a:rPr lang="fr-FR" sz="600" b="0" i="0" u="none" strike="noStrike" dirty="0">
                          <a:solidFill>
                            <a:srgbClr val="000000"/>
                          </a:solidFill>
                          <a:effectLst/>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Rectangle 1"/>
          <p:cNvSpPr/>
          <p:nvPr/>
        </p:nvSpPr>
        <p:spPr>
          <a:xfrm>
            <a:off x="1115616" y="2780928"/>
            <a:ext cx="6912768" cy="57606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730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WP2 – Action A2.1</a:t>
            </a:r>
            <a:endParaRPr lang="fr-FR" dirty="0">
              <a:solidFill>
                <a:schemeClr val="bg1"/>
              </a:solidFill>
            </a:endParaRPr>
          </a:p>
        </p:txBody>
      </p:sp>
      <p:sp>
        <p:nvSpPr>
          <p:cNvPr id="3" name="Espace réservé du contenu 2"/>
          <p:cNvSpPr>
            <a:spLocks noGrp="1"/>
          </p:cNvSpPr>
          <p:nvPr>
            <p:ph idx="1"/>
          </p:nvPr>
        </p:nvSpPr>
        <p:spPr>
          <a:xfrm>
            <a:off x="323528" y="1124744"/>
            <a:ext cx="8568952" cy="4857403"/>
          </a:xfrm>
        </p:spPr>
        <p:txBody>
          <a:bodyPr>
            <a:normAutofit fontScale="92500" lnSpcReduction="10000"/>
          </a:bodyPr>
          <a:lstStyle/>
          <a:p>
            <a:pPr marL="0" indent="0">
              <a:buNone/>
            </a:pPr>
            <a:r>
              <a:rPr lang="fr-FR" dirty="0" smtClean="0"/>
              <a:t>Ce qui va être fait ensuite: </a:t>
            </a:r>
          </a:p>
          <a:p>
            <a:pPr marL="0" indent="0">
              <a:buNone/>
            </a:pPr>
            <a:endParaRPr lang="fr-FR" dirty="0" smtClean="0"/>
          </a:p>
          <a:p>
            <a:pPr marL="0" indent="0">
              <a:buNone/>
            </a:pPr>
            <a:r>
              <a:rPr lang="fr-FR" dirty="0" smtClean="0">
                <a:solidFill>
                  <a:schemeClr val="accent1"/>
                </a:solidFill>
              </a:rPr>
              <a:t>Complément du tableau et de l’organigramme</a:t>
            </a:r>
          </a:p>
          <a:p>
            <a:pPr marL="0" indent="0">
              <a:buNone/>
            </a:pPr>
            <a:endParaRPr lang="fr-FR" dirty="0">
              <a:solidFill>
                <a:schemeClr val="accent1"/>
              </a:solidFill>
            </a:endParaRPr>
          </a:p>
          <a:p>
            <a:pPr marL="0" indent="0">
              <a:buNone/>
            </a:pPr>
            <a:r>
              <a:rPr lang="fr-FR" dirty="0" smtClean="0">
                <a:solidFill>
                  <a:schemeClr val="accent1"/>
                </a:solidFill>
              </a:rPr>
              <a:t>Formalisation des protocoles d’évaluation des indicateurs</a:t>
            </a:r>
          </a:p>
          <a:p>
            <a:pPr marL="0" indent="0">
              <a:buNone/>
            </a:pPr>
            <a:r>
              <a:rPr lang="fr-FR" dirty="0">
                <a:solidFill>
                  <a:schemeClr val="accent1"/>
                </a:solidFill>
              </a:rPr>
              <a:t>	</a:t>
            </a:r>
            <a:r>
              <a:rPr lang="fr-FR" dirty="0">
                <a:solidFill>
                  <a:schemeClr val="accent2">
                    <a:lumMod val="75000"/>
                  </a:schemeClr>
                </a:solidFill>
              </a:rPr>
              <a:t>- </a:t>
            </a:r>
            <a:r>
              <a:rPr lang="fr-FR" dirty="0" smtClean="0">
                <a:solidFill>
                  <a:schemeClr val="accent2">
                    <a:lumMod val="75000"/>
                  </a:schemeClr>
                </a:solidFill>
              </a:rPr>
              <a:t>Méthodes de caractérisation pour les 	indicateurs environnementaux</a:t>
            </a:r>
          </a:p>
          <a:p>
            <a:pPr marL="0" indent="0">
              <a:buNone/>
            </a:pPr>
            <a:r>
              <a:rPr lang="fr-FR" dirty="0">
                <a:solidFill>
                  <a:schemeClr val="accent2">
                    <a:lumMod val="75000"/>
                  </a:schemeClr>
                </a:solidFill>
              </a:rPr>
              <a:t>	</a:t>
            </a:r>
            <a:r>
              <a:rPr lang="fr-FR" dirty="0" smtClean="0">
                <a:solidFill>
                  <a:schemeClr val="accent2">
                    <a:lumMod val="75000"/>
                  </a:schemeClr>
                </a:solidFill>
              </a:rPr>
              <a:t>- Méthodologie de création et choix 	d’indicateurs.</a:t>
            </a:r>
          </a:p>
          <a:p>
            <a:pPr marL="0" indent="0">
              <a:buNone/>
            </a:pPr>
            <a:endParaRPr lang="fr-FR" sz="3100" dirty="0" smtClean="0">
              <a:solidFill>
                <a:schemeClr val="accent1"/>
              </a:solidFill>
            </a:endParaRPr>
          </a:p>
          <a:p>
            <a:pPr marL="0" indent="0">
              <a:buNone/>
            </a:pPr>
            <a:endParaRPr lang="fr-FR" dirty="0">
              <a:solidFill>
                <a:schemeClr val="accent2">
                  <a:lumMod val="75000"/>
                </a:schemeClr>
              </a:solidFill>
            </a:endParaRPr>
          </a:p>
        </p:txBody>
      </p:sp>
      <p:sp>
        <p:nvSpPr>
          <p:cNvPr id="4" name="Espace réservé du numéro de diapositive 3"/>
          <p:cNvSpPr>
            <a:spLocks noGrp="1"/>
          </p:cNvSpPr>
          <p:nvPr>
            <p:ph type="sldNum" sz="quarter" idx="12"/>
          </p:nvPr>
        </p:nvSpPr>
        <p:spPr/>
        <p:txBody>
          <a:bodyPr/>
          <a:lstStyle/>
          <a:p>
            <a:fld id="{98105626-C436-4147-BC63-BC2AF7DD5B95}" type="slidenum">
              <a:rPr lang="fr-BE" smtClean="0"/>
              <a:pPr/>
              <a:t>8</a:t>
            </a:fld>
            <a:endParaRPr lang="fr-BE" dirty="0"/>
          </a:p>
        </p:txBody>
      </p:sp>
    </p:spTree>
    <p:extLst>
      <p:ext uri="{BB962C8B-B14F-4D97-AF65-F5344CB8AC3E}">
        <p14:creationId xmlns:p14="http://schemas.microsoft.com/office/powerpoint/2010/main" val="3324809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8105626-C436-4147-BC63-BC2AF7DD5B95}" type="slidenum">
              <a:rPr lang="fr-BE" smtClean="0"/>
              <a:pPr/>
              <a:t>9</a:t>
            </a:fld>
            <a:endParaRPr lang="fr-BE" dirty="0"/>
          </a:p>
        </p:txBody>
      </p:sp>
      <p:sp>
        <p:nvSpPr>
          <p:cNvPr id="5" name="Rectangle 4"/>
          <p:cNvSpPr/>
          <p:nvPr/>
        </p:nvSpPr>
        <p:spPr>
          <a:xfrm rot="20325971">
            <a:off x="1331640" y="2828836"/>
            <a:ext cx="6480720" cy="1200329"/>
          </a:xfrm>
          <a:prstGeom prst="rect">
            <a:avLst/>
          </a:prstGeom>
          <a:noFill/>
        </p:spPr>
        <p:txBody>
          <a:bodyPr wrap="square" lIns="91440" tIns="45720" rIns="91440" bIns="45720">
            <a:spAutoFit/>
          </a:bodyPr>
          <a:lstStyle/>
          <a:p>
            <a:pPr algn="ctr"/>
            <a:r>
              <a:rPr lang="fr-FR"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Action A2.2</a:t>
            </a:r>
            <a:endParaRPr lang="fr-FR"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71897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FRED">
      <a:dk1>
        <a:srgbClr val="FFFFFF"/>
      </a:dk1>
      <a:lt1>
        <a:srgbClr val="FFFFFF"/>
      </a:lt1>
      <a:dk2>
        <a:srgbClr val="FFFFFF"/>
      </a:dk2>
      <a:lt2>
        <a:srgbClr val="FFFFFF"/>
      </a:lt2>
      <a:accent1>
        <a:srgbClr val="269447"/>
      </a:accent1>
      <a:accent2>
        <a:srgbClr val="A1AB36"/>
      </a:accent2>
      <a:accent3>
        <a:srgbClr val="7F7F7F"/>
      </a:accent3>
      <a:accent4>
        <a:srgbClr val="7F7F7F"/>
      </a:accent4>
      <a:accent5>
        <a:srgbClr val="7F7F7F"/>
      </a:accent5>
      <a:accent6>
        <a:srgbClr val="7F7F7F"/>
      </a:accent6>
      <a:hlink>
        <a:srgbClr val="7F7F7F"/>
      </a:hlink>
      <a:folHlink>
        <a:srgbClr val="7F7F7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1772</TotalTime>
  <Words>1124</Words>
  <Application>Microsoft Office PowerPoint</Application>
  <PresentationFormat>Affichage à l'écran (4:3)</PresentationFormat>
  <Paragraphs>274</Paragraphs>
  <Slides>23</Slides>
  <Notes>19</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WP2  Etat d’avancement</vt:lpstr>
      <vt:lpstr>WP2 – Etat d’avancement</vt:lpstr>
      <vt:lpstr>Présentation PowerPoint</vt:lpstr>
      <vt:lpstr>WP2 – Action A2.1</vt:lpstr>
      <vt:lpstr>Présentation PowerPoint</vt:lpstr>
      <vt:lpstr>Présentation PowerPoint</vt:lpstr>
      <vt:lpstr>Présentation PowerPoint</vt:lpstr>
      <vt:lpstr>WP2 – Action A2.1</vt:lpstr>
      <vt:lpstr>Présentation PowerPoint</vt:lpstr>
      <vt:lpstr>WP2 – Action A2.2</vt:lpstr>
      <vt:lpstr>WP2 – Action A2.2</vt:lpstr>
      <vt:lpstr>WP2 – Action A2.2</vt:lpstr>
      <vt:lpstr>WP2 – Action A2.2</vt:lpstr>
      <vt:lpstr>WP2 – Action A2.2</vt:lpstr>
      <vt:lpstr>WP2 – Action A2.2</vt:lpstr>
      <vt:lpstr>Présentation PowerPoint</vt:lpstr>
      <vt:lpstr>Présentation PowerPoint</vt:lpstr>
      <vt:lpstr>Présentation PowerPoint</vt:lpstr>
      <vt:lpstr>WP2 – Action A2.2</vt:lpstr>
      <vt:lpstr>WP2 – Action A2.2</vt:lpstr>
      <vt:lpstr>WP2 – Action A2.2</vt:lpstr>
      <vt:lpstr>Présentation PowerPoint</vt:lpstr>
      <vt:lpstr>WP2 – Action A2.3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CHEVRET Sandra</dc:creator>
  <cp:lastModifiedBy>HESLOUIN Charlotte</cp:lastModifiedBy>
  <cp:revision>98</cp:revision>
  <dcterms:created xsi:type="dcterms:W3CDTF">2013-02-25T09:15:51Z</dcterms:created>
  <dcterms:modified xsi:type="dcterms:W3CDTF">2013-05-07T11:49:18Z</dcterms:modified>
</cp:coreProperties>
</file>