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75" r:id="rId3"/>
    <p:sldId id="277" r:id="rId4"/>
    <p:sldId id="280" r:id="rId5"/>
    <p:sldId id="278" r:id="rId6"/>
    <p:sldId id="279" r:id="rId7"/>
    <p:sldId id="281" r:id="rId8"/>
    <p:sldId id="282" r:id="rId9"/>
    <p:sldId id="28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2F0BB69-8B15-4210-A224-A82202B0DD2F}">
          <p14:sldIdLst>
            <p14:sldId id="265"/>
            <p14:sldId id="275"/>
            <p14:sldId id="277"/>
            <p14:sldId id="280"/>
            <p14:sldId id="278"/>
            <p14:sldId id="279"/>
            <p14:sldId id="281"/>
            <p14:sldId id="282"/>
            <p14:sldId id="28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1513" autoAdjust="0"/>
  </p:normalViewPr>
  <p:slideViewPr>
    <p:cSldViewPr>
      <p:cViewPr>
        <p:scale>
          <a:sx n="66" d="100"/>
          <a:sy n="66" d="100"/>
        </p:scale>
        <p:origin x="-1284" y="-72"/>
      </p:cViewPr>
      <p:guideLst>
        <p:guide orient="horz" pos="2160"/>
        <p:guide pos="2880"/>
      </p:guideLst>
    </p:cSldViewPr>
  </p:slideViewPr>
  <p:outlineViewPr>
    <p:cViewPr>
      <p:scale>
        <a:sx n="33" d="100"/>
        <a:sy n="33" d="100"/>
      </p:scale>
      <p:origin x="0" y="240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286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DEB8C7-2C82-44ED-95EF-855E2B6826FF}" type="datetimeFigureOut">
              <a:rPr lang="fr-FR" smtClean="0"/>
              <a:pPr/>
              <a:t>13/05/2013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4E2D06-49AF-41EA-887F-580AAAD3FE57}" type="slidenum">
              <a:rPr lang="fr-FR" smtClean="0"/>
              <a:pPr/>
              <a:t>‹#›</a:t>
            </a:fld>
            <a:endParaRPr lang="fr-FR"/>
          </a:p>
        </p:txBody>
      </p:sp>
    </p:spTree>
    <p:extLst>
      <p:ext uri="{BB962C8B-B14F-4D97-AF65-F5344CB8AC3E}">
        <p14:creationId xmlns:p14="http://schemas.microsoft.com/office/powerpoint/2010/main" val="2314667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LU" smtClean="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7F4275AF-69E5-471F-8E0E-846D6D0A094A}" type="slidenum">
              <a:rPr lang="en-US" sz="1200" smtClean="0"/>
              <a:pPr eaLnBrk="1" hangingPunct="1"/>
              <a:t>3</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LU"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ED5F035D-FF5D-4FEF-9EB4-B7724C3F31BB}" type="slidenum">
              <a:rPr lang="en-US" sz="1200" smtClean="0"/>
              <a:pPr eaLnBrk="1" hangingPunct="1"/>
              <a:t>4</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LU"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AA8AA220-8741-4865-BDC9-586ECB348482}" type="slidenum">
              <a:rPr lang="en-US" sz="1200" smtClean="0"/>
              <a:pPr eaLnBrk="1" hangingPunct="1"/>
              <a:t>5</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LU"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ED5F035D-FF5D-4FEF-9EB4-B7724C3F31BB}" type="slidenum">
              <a:rPr lang="en-US" sz="1200" smtClean="0"/>
              <a:pPr eaLnBrk="1" hangingPunct="1"/>
              <a:t>6</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err="1" smtClean="0">
                <a:ea typeface="ＭＳ Ｐゴシック" pitchFamily="34" charset="-128"/>
              </a:rPr>
              <a:t>D’autres</a:t>
            </a:r>
            <a:r>
              <a:rPr lang="en-GB" dirty="0" smtClean="0">
                <a:ea typeface="ＭＳ Ｐゴシック" pitchFamily="34" charset="-128"/>
              </a:rPr>
              <a:t> types </a:t>
            </a:r>
            <a:r>
              <a:rPr lang="en-GB" dirty="0" err="1" smtClean="0">
                <a:ea typeface="ＭＳ Ｐゴシック" pitchFamily="34" charset="-128"/>
              </a:rPr>
              <a:t>d’exploitation</a:t>
            </a:r>
            <a:r>
              <a:rPr lang="en-GB" dirty="0" smtClean="0">
                <a:ea typeface="ＭＳ Ｐゴシック" pitchFamily="34" charset="-128"/>
              </a:rPr>
              <a:t> à </a:t>
            </a:r>
            <a:r>
              <a:rPr lang="en-GB" dirty="0" err="1" smtClean="0">
                <a:ea typeface="ＭＳ Ｐゴシック" pitchFamily="34" charset="-128"/>
              </a:rPr>
              <a:t>prévoir</a:t>
            </a:r>
            <a:r>
              <a:rPr lang="en-GB" dirty="0" smtClean="0">
                <a:ea typeface="ＭＳ Ｐゴシック" pitchFamily="34" charset="-128"/>
              </a:rPr>
              <a:t>?</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77EA2080-0118-45B8-A610-08B79696B4FB}" type="slidenum">
              <a:rPr lang="en-US" sz="1200" smtClean="0"/>
              <a:pPr eaLnBrk="1" hangingPunct="1"/>
              <a:t>7</a:t>
            </a:fld>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u="sng" dirty="0" smtClean="0">
                <a:ea typeface="ＭＳ Ｐゴシック" pitchFamily="34" charset="-128"/>
              </a:rPr>
              <a:t>D’autres droits</a:t>
            </a:r>
            <a:r>
              <a:rPr lang="fr-FR" u="sng" baseline="0" dirty="0" smtClean="0">
                <a:ea typeface="ＭＳ Ｐゴシック" pitchFamily="34" charset="-128"/>
              </a:rPr>
              <a:t> d’exploitation à ajouter?</a:t>
            </a:r>
            <a:endParaRPr lang="en-GB" dirty="0"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744434BB-E1C3-49A8-9B03-7506046150A9}" type="slidenum">
              <a:rPr lang="en-US" sz="1200" smtClean="0"/>
              <a:pPr eaLnBrk="1" hangingPunct="1"/>
              <a:t>8</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u="sng" dirty="0" smtClean="0">
                <a:ea typeface="ＭＳ Ｐゴシック" pitchFamily="34" charset="-128"/>
              </a:rPr>
              <a:t>D’autres droits</a:t>
            </a:r>
            <a:r>
              <a:rPr lang="fr-FR" u="sng" baseline="0" dirty="0" smtClean="0">
                <a:ea typeface="ＭＳ Ｐゴシック" pitchFamily="34" charset="-128"/>
              </a:rPr>
              <a:t> d’exploitation à ajouter?</a:t>
            </a:r>
            <a:endParaRPr lang="en-GB" smtClean="0">
              <a:ea typeface="ＭＳ Ｐゴシック" pitchFamily="34" charset="-128"/>
            </a:endParaRPr>
          </a:p>
          <a:p>
            <a:endParaRPr lang="fr-FR" u="sng" smtClean="0">
              <a:ea typeface="ＭＳ Ｐゴシック" pitchFamily="34" charset="-128"/>
            </a:endParaRPr>
          </a:p>
          <a:p>
            <a:r>
              <a:rPr lang="fr-FR" u="sng" dirty="0" smtClean="0">
                <a:ea typeface="ＭＳ Ｐゴシック" pitchFamily="34" charset="-128"/>
              </a:rPr>
              <a:t>Voici ce qui est prévu pour les projets </a:t>
            </a:r>
            <a:r>
              <a:rPr lang="fr-FR" u="sng" dirty="0" err="1" smtClean="0">
                <a:ea typeface="ＭＳ Ｐゴシック" pitchFamily="34" charset="-128"/>
              </a:rPr>
              <a:t>Interreg</a:t>
            </a:r>
            <a:r>
              <a:rPr lang="fr-FR" u="sng" dirty="0" smtClean="0">
                <a:ea typeface="ＭＳ Ｐゴシック" pitchFamily="34" charset="-128"/>
              </a:rPr>
              <a:t> IVA</a:t>
            </a:r>
            <a:r>
              <a:rPr lang="fr-FR" dirty="0" smtClean="0">
                <a:ea typeface="ＭＳ Ｐゴシック" pitchFamily="34" charset="-128"/>
              </a:rPr>
              <a:t> : « (...) les recettes issues de la commercialisation de produits développés dans le cadre du projet doivent être déduites du FEDER si les recettes en question sont générées durant la durée officielle du projet. A partir du premier jour suivant la date officielle du projet, vous pouvez commercialiser les produits et garder les recettes. Mais il est vrai que la COM </a:t>
            </a:r>
            <a:r>
              <a:rPr lang="fr-FR" u="sng" dirty="0" smtClean="0">
                <a:ea typeface="ＭＳ Ｐゴシック" pitchFamily="34" charset="-128"/>
              </a:rPr>
              <a:t>recommande </a:t>
            </a:r>
            <a:r>
              <a:rPr lang="fr-FR" dirty="0" smtClean="0">
                <a:ea typeface="ＭＳ Ｐゴシック" pitchFamily="34" charset="-128"/>
              </a:rPr>
              <a:t>le libre accès aux développements des projets, un accès libre dans la mesure du possible. »</a:t>
            </a:r>
            <a:endParaRPr lang="en-GB" dirty="0" smtClean="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fld id="{079715C3-F434-49DB-86B2-09B964AECD31}" type="slidenum">
              <a:rPr lang="en-US" sz="1200" smtClean="0"/>
              <a:pPr eaLnBrk="1" hangingPunct="1"/>
              <a:t>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gif"/><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RE">
    <p:spTree>
      <p:nvGrpSpPr>
        <p:cNvPr id="1" name=""/>
        <p:cNvGrpSpPr/>
        <p:nvPr/>
      </p:nvGrpSpPr>
      <p:grpSpPr>
        <a:xfrm>
          <a:off x="0" y="0"/>
          <a:ext cx="0" cy="0"/>
          <a:chOff x="0" y="0"/>
          <a:chExt cx="0" cy="0"/>
        </a:xfrm>
      </p:grpSpPr>
      <p:sp>
        <p:nvSpPr>
          <p:cNvPr id="22" name="Forme libre 21"/>
          <p:cNvSpPr/>
          <p:nvPr userDrawn="1"/>
        </p:nvSpPr>
        <p:spPr>
          <a:xfrm>
            <a:off x="-88901" y="-37578"/>
            <a:ext cx="9245426" cy="1039660"/>
          </a:xfrm>
          <a:custGeom>
            <a:avLst/>
            <a:gdLst>
              <a:gd name="connsiteX0" fmla="*/ 12526 w 9156526"/>
              <a:gd name="connsiteY0" fmla="*/ 0 h 1027134"/>
              <a:gd name="connsiteX1" fmla="*/ 0 w 9156526"/>
              <a:gd name="connsiteY1" fmla="*/ 1027134 h 1027134"/>
              <a:gd name="connsiteX2" fmla="*/ 9156526 w 9156526"/>
              <a:gd name="connsiteY2" fmla="*/ 551145 h 1027134"/>
              <a:gd name="connsiteX3" fmla="*/ 9156526 w 9156526"/>
              <a:gd name="connsiteY3" fmla="*/ 37578 h 1027134"/>
              <a:gd name="connsiteX4" fmla="*/ 12526 w 9156526"/>
              <a:gd name="connsiteY4" fmla="*/ 0 h 1027134"/>
              <a:gd name="connsiteX0" fmla="*/ 12526 w 9156526"/>
              <a:gd name="connsiteY0" fmla="*/ 12526 h 1039660"/>
              <a:gd name="connsiteX1" fmla="*/ 0 w 9156526"/>
              <a:gd name="connsiteY1" fmla="*/ 1039660 h 1039660"/>
              <a:gd name="connsiteX2" fmla="*/ 9156526 w 9156526"/>
              <a:gd name="connsiteY2" fmla="*/ 563671 h 1039660"/>
              <a:gd name="connsiteX3" fmla="*/ 9156526 w 9156526"/>
              <a:gd name="connsiteY3" fmla="*/ 0 h 1039660"/>
              <a:gd name="connsiteX4" fmla="*/ 12526 w 9156526"/>
              <a:gd name="connsiteY4" fmla="*/ 12526 h 1039660"/>
              <a:gd name="connsiteX0" fmla="*/ 631319 w 9851519"/>
              <a:gd name="connsiteY0" fmla="*/ 12526 h 1039660"/>
              <a:gd name="connsiteX1" fmla="*/ 694993 w 9851519"/>
              <a:gd name="connsiteY1" fmla="*/ 1039660 h 1039660"/>
              <a:gd name="connsiteX2" fmla="*/ 9851519 w 9851519"/>
              <a:gd name="connsiteY2" fmla="*/ 563671 h 1039660"/>
              <a:gd name="connsiteX3" fmla="*/ 9851519 w 9851519"/>
              <a:gd name="connsiteY3" fmla="*/ 0 h 1039660"/>
              <a:gd name="connsiteX4" fmla="*/ 631319 w 9851519"/>
              <a:gd name="connsiteY4" fmla="*/ 12526 h 1039660"/>
              <a:gd name="connsiteX0" fmla="*/ 697108 w 9917308"/>
              <a:gd name="connsiteY0" fmla="*/ 12526 h 1039660"/>
              <a:gd name="connsiteX1" fmla="*/ 671882 w 9917308"/>
              <a:gd name="connsiteY1" fmla="*/ 1039660 h 1039660"/>
              <a:gd name="connsiteX2" fmla="*/ 9917308 w 9917308"/>
              <a:gd name="connsiteY2" fmla="*/ 563671 h 1039660"/>
              <a:gd name="connsiteX3" fmla="*/ 9917308 w 9917308"/>
              <a:gd name="connsiteY3" fmla="*/ 0 h 1039660"/>
              <a:gd name="connsiteX4" fmla="*/ 697108 w 9917308"/>
              <a:gd name="connsiteY4" fmla="*/ 12526 h 1039660"/>
              <a:gd name="connsiteX0" fmla="*/ 25226 w 9245426"/>
              <a:gd name="connsiteY0" fmla="*/ 12526 h 1039660"/>
              <a:gd name="connsiteX1" fmla="*/ 0 w 9245426"/>
              <a:gd name="connsiteY1" fmla="*/ 1039660 h 1039660"/>
              <a:gd name="connsiteX2" fmla="*/ 9245426 w 9245426"/>
              <a:gd name="connsiteY2" fmla="*/ 563671 h 1039660"/>
              <a:gd name="connsiteX3" fmla="*/ 9245426 w 9245426"/>
              <a:gd name="connsiteY3" fmla="*/ 0 h 1039660"/>
              <a:gd name="connsiteX4" fmla="*/ 25226 w 9245426"/>
              <a:gd name="connsiteY4" fmla="*/ 12526 h 1039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45426" h="1039660">
                <a:moveTo>
                  <a:pt x="25226" y="12526"/>
                </a:moveTo>
                <a:cubicBezTo>
                  <a:pt x="46451" y="354904"/>
                  <a:pt x="12613" y="526093"/>
                  <a:pt x="0" y="1039660"/>
                </a:cubicBezTo>
                <a:lnTo>
                  <a:pt x="9245426" y="563671"/>
                </a:lnTo>
                <a:lnTo>
                  <a:pt x="9245426" y="0"/>
                </a:lnTo>
                <a:lnTo>
                  <a:pt x="25226" y="12526"/>
                </a:lnTo>
                <a:close/>
              </a:path>
            </a:pathLst>
          </a:custGeom>
          <a:gradFill flip="none" rotWithShape="1">
            <a:gsLst>
              <a:gs pos="0">
                <a:schemeClr val="accent2"/>
              </a:gs>
              <a:gs pos="80000">
                <a:schemeClr val="accent1">
                  <a:shade val="93000"/>
                  <a:satMod val="130000"/>
                </a:schemeClr>
              </a:gs>
              <a:gs pos="100000">
                <a:schemeClr val="accent1">
                  <a:shade val="94000"/>
                  <a:satMod val="135000"/>
                </a:schemeClr>
              </a:gs>
            </a:gsLst>
            <a:path path="circle">
              <a:fillToRect l="100000" t="100000"/>
            </a:path>
            <a:tileRect r="-100000" b="-100000"/>
          </a:gradFill>
          <a:ln>
            <a:no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2" name="Titre 1"/>
          <p:cNvSpPr>
            <a:spLocks noGrp="1"/>
          </p:cNvSpPr>
          <p:nvPr>
            <p:ph type="ctrTitle"/>
          </p:nvPr>
        </p:nvSpPr>
        <p:spPr>
          <a:xfrm>
            <a:off x="287016" y="3356992"/>
            <a:ext cx="8856984" cy="1470025"/>
          </a:xfrm>
        </p:spPr>
        <p:txBody>
          <a:bodyPr>
            <a:normAutofit/>
          </a:bodyPr>
          <a:lstStyle>
            <a:lvl1pPr>
              <a:defRPr sz="4000">
                <a:solidFill>
                  <a:schemeClr val="accent1"/>
                </a:solidFill>
              </a:defRPr>
            </a:lvl1pPr>
          </a:lstStyle>
          <a:p>
            <a:r>
              <a:rPr lang="fr-FR" smtClean="0"/>
              <a:t>Cliquez pour modifier le style du titre</a:t>
            </a:r>
            <a:endParaRPr lang="fr-BE"/>
          </a:p>
        </p:txBody>
      </p:sp>
      <p:sp>
        <p:nvSpPr>
          <p:cNvPr id="3" name="Sous-titre 2"/>
          <p:cNvSpPr>
            <a:spLocks noGrp="1"/>
          </p:cNvSpPr>
          <p:nvPr>
            <p:ph type="subTitle" idx="1"/>
          </p:nvPr>
        </p:nvSpPr>
        <p:spPr>
          <a:xfrm>
            <a:off x="0" y="1196752"/>
            <a:ext cx="3923928" cy="1152128"/>
          </a:xfrm>
        </p:spPr>
        <p:txBody>
          <a:bodyPr>
            <a:noAutofit/>
          </a:bodyPr>
          <a:lstStyle>
            <a:lvl1pPr marL="0" indent="0" algn="ctr">
              <a:buNone/>
              <a:defRPr sz="24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BE" dirty="0"/>
          </a:p>
        </p:txBody>
      </p:sp>
      <p:pic>
        <p:nvPicPr>
          <p:cNvPr id="1027"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59964" y="836712"/>
            <a:ext cx="4542984"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ZoneTexte 7"/>
          <p:cNvSpPr txBox="1"/>
          <p:nvPr userDrawn="1"/>
        </p:nvSpPr>
        <p:spPr>
          <a:xfrm>
            <a:off x="0" y="10840"/>
            <a:ext cx="8136904" cy="646331"/>
          </a:xfrm>
          <a:prstGeom prst="rect">
            <a:avLst/>
          </a:prstGeom>
          <a:noFill/>
        </p:spPr>
        <p:txBody>
          <a:bodyPr wrap="square" rtlCol="0">
            <a:spAutoFit/>
          </a:bodyPr>
          <a:lstStyle/>
          <a:p>
            <a:pPr algn="l"/>
            <a:r>
              <a:rPr lang="fr-FR" sz="3600" b="1" cap="none" spc="0" dirty="0" smtClean="0">
                <a:ln w="18000">
                  <a:solidFill>
                    <a:srgbClr val="92D050"/>
                  </a:solidFill>
                  <a:prstDash val="solid"/>
                  <a:miter lim="800000"/>
                </a:ln>
                <a:solidFill>
                  <a:schemeClr val="accent1">
                    <a:lumMod val="20000"/>
                    <a:lumOff val="80000"/>
                  </a:schemeClr>
                </a:solidFill>
                <a:effectLst>
                  <a:glow rad="101600">
                    <a:schemeClr val="accent3">
                      <a:satMod val="175000"/>
                      <a:alpha val="40000"/>
                    </a:schemeClr>
                  </a:glow>
                  <a:outerShdw blurRad="25500" dist="23000" dir="7020000" algn="tl">
                    <a:srgbClr val="000000">
                      <a:alpha val="50000"/>
                    </a:srgbClr>
                  </a:outerShdw>
                </a:effectLst>
              </a:rPr>
              <a:t>Fabrication Rapide &amp; Eco-Design</a:t>
            </a:r>
            <a:endParaRPr lang="fr-FR" sz="3600" b="1" cap="none" spc="0" dirty="0">
              <a:ln w="18000">
                <a:solidFill>
                  <a:srgbClr val="92D050"/>
                </a:solidFill>
                <a:prstDash val="solid"/>
                <a:miter lim="800000"/>
              </a:ln>
              <a:solidFill>
                <a:schemeClr val="accent1">
                  <a:lumMod val="20000"/>
                  <a:lumOff val="80000"/>
                </a:schemeClr>
              </a:solidFill>
              <a:effectLst>
                <a:glow rad="101600">
                  <a:schemeClr val="accent3">
                    <a:satMod val="175000"/>
                    <a:alpha val="40000"/>
                  </a:schemeClr>
                </a:glow>
                <a:outerShdw blurRad="25500" dist="23000" dir="7020000" algn="tl">
                  <a:srgbClr val="000000">
                    <a:alpha val="50000"/>
                  </a:srgbClr>
                </a:outerShdw>
              </a:effectLst>
            </a:endParaRPr>
          </a:p>
        </p:txBody>
      </p:sp>
      <p:sp>
        <p:nvSpPr>
          <p:cNvPr id="15" name="ZoneTexte 14"/>
          <p:cNvSpPr txBox="1"/>
          <p:nvPr userDrawn="1"/>
        </p:nvSpPr>
        <p:spPr>
          <a:xfrm>
            <a:off x="28733" y="5292497"/>
            <a:ext cx="9144000" cy="584775"/>
          </a:xfrm>
          <a:prstGeom prst="rect">
            <a:avLst/>
          </a:prstGeom>
          <a:noFill/>
        </p:spPr>
        <p:txBody>
          <a:bodyPr wrap="square" rtlCol="0">
            <a:spAutoFit/>
          </a:bodyPr>
          <a:lstStyle/>
          <a:p>
            <a:pPr algn="ctr"/>
            <a:r>
              <a:rPr lang="fr-FR" sz="1600" dirty="0" smtClean="0">
                <a:solidFill>
                  <a:schemeClr val="accent6">
                    <a:lumMod val="50000"/>
                  </a:schemeClr>
                </a:solidFill>
              </a:rPr>
              <a:t>Programme d’innovation pour la compétitivité des PME de la mécanique, de la machine spéciale, de la déformation et des matériaux dans les régions Wallonie-Lorraine –Luxembourg </a:t>
            </a:r>
            <a:endParaRPr lang="fr-FR" sz="1600" dirty="0">
              <a:solidFill>
                <a:schemeClr val="accent6">
                  <a:lumMod val="50000"/>
                </a:schemeClr>
              </a:solidFill>
            </a:endParaRPr>
          </a:p>
        </p:txBody>
      </p:sp>
      <p:pic>
        <p:nvPicPr>
          <p:cNvPr id="1032" name="Picture 8"/>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916"/>
          <a:stretch/>
        </p:blipFill>
        <p:spPr bwMode="auto">
          <a:xfrm>
            <a:off x="5731094" y="5877272"/>
            <a:ext cx="1796714" cy="89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86500" y="5966146"/>
            <a:ext cx="2429611" cy="718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descr="C:\Users\chevrets\Desktop\Drapeau-europeen_lightbox.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67544" y="5906850"/>
            <a:ext cx="1072183" cy="836712"/>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chevrets\Desktop\sans-titre.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462885" y="5814489"/>
            <a:ext cx="1021435" cy="102143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chevrets\Desktop\prf_lorraine.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7774581" y="5892078"/>
            <a:ext cx="827584" cy="866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BE"/>
          </a:p>
        </p:txBody>
      </p:sp>
      <p:sp>
        <p:nvSpPr>
          <p:cNvPr id="5" name="Espace réservé du pied de page 4"/>
          <p:cNvSpPr>
            <a:spLocks noGrp="1"/>
          </p:cNvSpPr>
          <p:nvPr>
            <p:ph type="ftr" sz="quarter" idx="11"/>
          </p:nvPr>
        </p:nvSpPr>
        <p:spPr>
          <a:xfrm>
            <a:off x="3329880" y="6448251"/>
            <a:ext cx="2895600" cy="365125"/>
          </a:xfrm>
          <a:prstGeom prst="rect">
            <a:avLst/>
          </a:prstGeo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BE"/>
          </a:p>
        </p:txBody>
      </p:sp>
      <p:sp>
        <p:nvSpPr>
          <p:cNvPr id="5" name="Espace réservé du pied de page 4"/>
          <p:cNvSpPr>
            <a:spLocks noGrp="1"/>
          </p:cNvSpPr>
          <p:nvPr>
            <p:ph type="ftr" sz="quarter" idx="11"/>
          </p:nvPr>
        </p:nvSpPr>
        <p:spPr>
          <a:xfrm>
            <a:off x="3329880" y="6448251"/>
            <a:ext cx="2895600" cy="365125"/>
          </a:xfrm>
          <a:prstGeom prst="rect">
            <a:avLst/>
          </a:prstGeo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dirty="0"/>
          </a:p>
        </p:txBody>
      </p:sp>
      <p:sp>
        <p:nvSpPr>
          <p:cNvPr id="6" name="Text Placeholder 2"/>
          <p:cNvSpPr>
            <a:spLocks noGrp="1"/>
          </p:cNvSpPr>
          <p:nvPr>
            <p:ph idx="1"/>
          </p:nvPr>
        </p:nvSpPr>
        <p:spPr bwMode="auto">
          <a:xfrm>
            <a:off x="457200" y="1646237"/>
            <a:ext cx="8229600" cy="4525963"/>
          </a:xfrm>
          <a:prstGeom prst="rect">
            <a:avLst/>
          </a:prstGeom>
          <a:noFill/>
          <a:ln w="9525">
            <a:noFill/>
            <a:miter lim="800000"/>
            <a:headEnd/>
            <a:tailEnd/>
          </a:ln>
        </p:spPr>
        <p:txBody>
          <a:bodyPr/>
          <a:lstStyle>
            <a:lvl1pPr marL="342900" marR="0" indent="-342900" algn="l" defTabSz="457200" rtl="0" eaLnBrk="0" fontAlgn="base" latinLnBrk="0" hangingPunct="0">
              <a:lnSpc>
                <a:spcPct val="100000"/>
              </a:lnSpc>
              <a:spcBef>
                <a:spcPct val="20000"/>
              </a:spcBef>
              <a:spcAft>
                <a:spcPct val="0"/>
              </a:spcAft>
              <a:buClr>
                <a:srgbClr val="006EAB"/>
              </a:buClr>
              <a:buSzTx/>
              <a:buFontTx/>
              <a:buNone/>
              <a:tabLst/>
              <a:defRPr/>
            </a:lvl1pPr>
            <a:lvl2pPr marL="742950" marR="0" indent="-285750" algn="l" defTabSz="457200" rtl="0" eaLnBrk="0" fontAlgn="base" latinLnBrk="0" hangingPunct="0">
              <a:lnSpc>
                <a:spcPct val="100000"/>
              </a:lnSpc>
              <a:spcBef>
                <a:spcPct val="20000"/>
              </a:spcBef>
              <a:spcAft>
                <a:spcPct val="0"/>
              </a:spcAft>
              <a:buClrTx/>
              <a:buSzTx/>
              <a:buFont typeface="Arial"/>
              <a:buChar char="•"/>
              <a:tabLst/>
              <a:defRPr/>
            </a:lvl2pPr>
            <a:lvl3pPr marL="1143000" marR="0" indent="-228600" algn="l" defTabSz="457200" rtl="0" eaLnBrk="0" fontAlgn="base" latinLnBrk="0" hangingPunct="0">
              <a:lnSpc>
                <a:spcPct val="100000"/>
              </a:lnSpc>
              <a:spcBef>
                <a:spcPct val="20000"/>
              </a:spcBef>
              <a:spcAft>
                <a:spcPct val="0"/>
              </a:spcAft>
              <a:buClrTx/>
              <a:buSzTx/>
              <a:buFont typeface="Arial" charset="0"/>
              <a:buChar char="•"/>
              <a:tabLst/>
              <a:defRPr/>
            </a:lvl3pPr>
            <a:lvl4pPr marL="1600200" marR="0" indent="-228600" algn="l" defTabSz="457200" rtl="0" eaLnBrk="0" fontAlgn="base" latinLnBrk="0" hangingPunct="0">
              <a:lnSpc>
                <a:spcPct val="100000"/>
              </a:lnSpc>
              <a:spcBef>
                <a:spcPct val="20000"/>
              </a:spcBef>
              <a:spcAft>
                <a:spcPct val="0"/>
              </a:spcAft>
              <a:buClrTx/>
              <a:buSzTx/>
              <a:buFont typeface="Arial"/>
              <a:buChar char="•"/>
              <a:tabLst/>
              <a:defRPr/>
            </a:lvl4pPr>
            <a:lvl5pPr marL="2057400" marR="0" indent="-228600" algn="l" defTabSz="457200" rtl="0" eaLnBrk="0" fontAlgn="base" latinLnBrk="0" hangingPunct="0">
              <a:lnSpc>
                <a:spcPct val="100000"/>
              </a:lnSpc>
              <a:spcBef>
                <a:spcPct val="20000"/>
              </a:spcBef>
              <a:spcAft>
                <a:spcPct val="0"/>
              </a:spcAft>
              <a:buClrTx/>
              <a:buSzTx/>
              <a:buFont typeface="Arial"/>
              <a:buChar char="•"/>
              <a:tabLst/>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34F2584-B9CF-4315-95E6-9A6B3B169E01}" type="datetime1">
              <a:rPr lang="en-US"/>
              <a:pPr>
                <a:defRPr/>
              </a:pPr>
              <a:t>5/13/2013</a:t>
            </a:fld>
            <a:endParaRPr lang="en-US"/>
          </a:p>
        </p:txBody>
      </p:sp>
      <p:sp>
        <p:nvSpPr>
          <p:cNvPr id="5" name="Footer Placeholder 4"/>
          <p:cNvSpPr>
            <a:spLocks noGrp="1"/>
          </p:cNvSpPr>
          <p:nvPr>
            <p:ph type="ftr" sz="quarter" idx="11"/>
          </p:nvPr>
        </p:nvSpPr>
        <p:spPr>
          <a:xfrm>
            <a:off x="2895600" y="6356350"/>
            <a:ext cx="2895600" cy="365125"/>
          </a:xfrm>
          <a:prstGeom prst="rect">
            <a:avLst/>
          </a:prstGeom>
        </p:spPr>
        <p:txBody>
          <a:bodyPr/>
          <a:lstStyle>
            <a:lvl1pPr>
              <a:defRPr/>
            </a:lvl1pPr>
          </a:lstStyle>
          <a:p>
            <a:pPr>
              <a:defRPr/>
            </a:pPr>
            <a:r>
              <a:rPr lang="en-US"/>
              <a:t>Presentation Tudor</a:t>
            </a:r>
          </a:p>
        </p:txBody>
      </p:sp>
      <p:sp>
        <p:nvSpPr>
          <p:cNvPr id="7" name="Slide Number Placeholder 5"/>
          <p:cNvSpPr>
            <a:spLocks noGrp="1"/>
          </p:cNvSpPr>
          <p:nvPr>
            <p:ph type="sldNum" sz="quarter" idx="12"/>
          </p:nvPr>
        </p:nvSpPr>
        <p:spPr/>
        <p:txBody>
          <a:bodyPr/>
          <a:lstStyle>
            <a:lvl1pPr>
              <a:defRPr/>
            </a:lvl1pPr>
          </a:lstStyle>
          <a:p>
            <a:pPr>
              <a:defRPr/>
            </a:pPr>
            <a:fld id="{8F63039E-49B8-44C1-BF3A-B1A60A21BD48}" type="slidenum">
              <a:rPr lang="en-US"/>
              <a:pPr>
                <a:defRPr/>
              </a:pPr>
              <a:t>‹#›</a:t>
            </a:fld>
            <a:endParaRPr lang="en-US"/>
          </a:p>
        </p:txBody>
      </p:sp>
    </p:spTree>
    <p:extLst>
      <p:ext uri="{BB962C8B-B14F-4D97-AF65-F5344CB8AC3E}">
        <p14:creationId xmlns:p14="http://schemas.microsoft.com/office/powerpoint/2010/main" val="266532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008" y="-99392"/>
            <a:ext cx="8100392" cy="850106"/>
          </a:xfrm>
        </p:spPr>
        <p:txBody>
          <a:bodyPr>
            <a:normAutofit/>
          </a:bodyPr>
          <a:lstStyle>
            <a:lvl1pPr algn="l">
              <a:defRPr sz="3200">
                <a:solidFill>
                  <a:srgbClr val="000000"/>
                </a:solidFill>
              </a:defRPr>
            </a:lvl1pPr>
          </a:lstStyle>
          <a:p>
            <a:r>
              <a:rPr lang="fr-FR" dirty="0" smtClean="0"/>
              <a:t>Cliquez pour modifier le style du titre</a:t>
            </a:r>
            <a:endParaRPr lang="fr-BE" dirty="0"/>
          </a:p>
        </p:txBody>
      </p:sp>
      <p:sp>
        <p:nvSpPr>
          <p:cNvPr id="3" name="Espace réservé du contenu 2"/>
          <p:cNvSpPr>
            <a:spLocks noGrp="1"/>
          </p:cNvSpPr>
          <p:nvPr>
            <p:ph idx="1"/>
          </p:nvPr>
        </p:nvSpPr>
        <p:spPr/>
        <p:txBody>
          <a:bodyPr/>
          <a:lstStyle>
            <a:lvl1pPr>
              <a:defRPr>
                <a:solidFill>
                  <a:schemeClr val="accent6">
                    <a:lumMod val="75000"/>
                  </a:schemeClr>
                </a:solidFill>
              </a:defRPr>
            </a:lvl1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sp>
        <p:nvSpPr>
          <p:cNvPr id="6" name="Espace réservé du numéro de diapositive 5"/>
          <p:cNvSpPr>
            <a:spLocks noGrp="1"/>
          </p:cNvSpPr>
          <p:nvPr>
            <p:ph type="sldNum" sz="quarter" idx="12"/>
          </p:nvPr>
        </p:nvSpPr>
        <p:spPr/>
        <p:txBody>
          <a:bodyPr/>
          <a:lstStyle/>
          <a:p>
            <a:fld id="{98105626-C436-4147-BC63-BC2AF7DD5B95}" type="slidenum">
              <a:rPr lang="fr-BE" smtClean="0"/>
              <a:pPr/>
              <a:t>‹#›</a:t>
            </a:fld>
            <a:endParaRPr lang="fr-BE" dirty="0"/>
          </a:p>
        </p:txBody>
      </p:sp>
      <p:pic>
        <p:nvPicPr>
          <p:cNvPr id="7" name="Image 6" descr="L7.gif"/>
          <p:cNvPicPr>
            <a:picLocks noChangeAspect="1"/>
          </p:cNvPicPr>
          <p:nvPr userDrawn="1"/>
        </p:nvPicPr>
        <p:blipFill>
          <a:blip r:embed="rId2" cstate="print"/>
          <a:stretch>
            <a:fillRect/>
          </a:stretch>
        </p:blipFill>
        <p:spPr>
          <a:xfrm>
            <a:off x="8100392" y="0"/>
            <a:ext cx="871107" cy="476672"/>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BE"/>
          </a:p>
        </p:txBody>
      </p:sp>
      <p:sp>
        <p:nvSpPr>
          <p:cNvPr id="5" name="Espace réservé du pied de page 4"/>
          <p:cNvSpPr>
            <a:spLocks noGrp="1"/>
          </p:cNvSpPr>
          <p:nvPr>
            <p:ph type="ftr" sz="quarter" idx="11"/>
          </p:nvPr>
        </p:nvSpPr>
        <p:spPr>
          <a:xfrm>
            <a:off x="3329880" y="6448251"/>
            <a:ext cx="2895600" cy="365125"/>
          </a:xfrm>
          <a:prstGeom prst="rect">
            <a:avLst/>
          </a:prstGeo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BE"/>
          </a:p>
        </p:txBody>
      </p:sp>
      <p:sp>
        <p:nvSpPr>
          <p:cNvPr id="6" name="Espace réservé du pied de page 5"/>
          <p:cNvSpPr>
            <a:spLocks noGrp="1"/>
          </p:cNvSpPr>
          <p:nvPr>
            <p:ph type="ftr" sz="quarter" idx="11"/>
          </p:nvPr>
        </p:nvSpPr>
        <p:spPr>
          <a:xfrm>
            <a:off x="3329880" y="6448251"/>
            <a:ext cx="2895600" cy="365125"/>
          </a:xfrm>
          <a:prstGeom prst="rect">
            <a:avLst/>
          </a:prstGeom>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endParaRPr lang="fr-BE"/>
          </a:p>
        </p:txBody>
      </p:sp>
      <p:sp>
        <p:nvSpPr>
          <p:cNvPr id="8" name="Espace réservé du pied de page 7"/>
          <p:cNvSpPr>
            <a:spLocks noGrp="1"/>
          </p:cNvSpPr>
          <p:nvPr>
            <p:ph type="ftr" sz="quarter" idx="11"/>
          </p:nvPr>
        </p:nvSpPr>
        <p:spPr>
          <a:xfrm>
            <a:off x="3329880" y="6448251"/>
            <a:ext cx="2895600" cy="365125"/>
          </a:xfrm>
          <a:prstGeom prst="rect">
            <a:avLst/>
          </a:prstGeom>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endParaRPr lang="fr-BE"/>
          </a:p>
        </p:txBody>
      </p:sp>
      <p:sp>
        <p:nvSpPr>
          <p:cNvPr id="4" name="Espace réservé du pied de page 3"/>
          <p:cNvSpPr>
            <a:spLocks noGrp="1"/>
          </p:cNvSpPr>
          <p:nvPr>
            <p:ph type="ftr" sz="quarter" idx="11"/>
          </p:nvPr>
        </p:nvSpPr>
        <p:spPr>
          <a:xfrm>
            <a:off x="3329880" y="6448251"/>
            <a:ext cx="2895600" cy="365125"/>
          </a:xfrm>
          <a:prstGeom prst="rect">
            <a:avLst/>
          </a:prstGeom>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endParaRPr lang="fr-BE"/>
          </a:p>
        </p:txBody>
      </p:sp>
      <p:sp>
        <p:nvSpPr>
          <p:cNvPr id="3" name="Espace réservé du pied de page 2"/>
          <p:cNvSpPr>
            <a:spLocks noGrp="1"/>
          </p:cNvSpPr>
          <p:nvPr>
            <p:ph type="ftr" sz="quarter" idx="11"/>
          </p:nvPr>
        </p:nvSpPr>
        <p:spPr>
          <a:xfrm>
            <a:off x="3329880" y="6448251"/>
            <a:ext cx="2895600" cy="365125"/>
          </a:xfrm>
          <a:prstGeom prst="rect">
            <a:avLst/>
          </a:prstGeom>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BE"/>
          </a:p>
        </p:txBody>
      </p:sp>
      <p:sp>
        <p:nvSpPr>
          <p:cNvPr id="6" name="Espace réservé du pied de page 5"/>
          <p:cNvSpPr>
            <a:spLocks noGrp="1"/>
          </p:cNvSpPr>
          <p:nvPr>
            <p:ph type="ftr" sz="quarter" idx="11"/>
          </p:nvPr>
        </p:nvSpPr>
        <p:spPr>
          <a:xfrm>
            <a:off x="3329880" y="6448251"/>
            <a:ext cx="2895600" cy="365125"/>
          </a:xfrm>
          <a:prstGeom prst="rect">
            <a:avLst/>
          </a:prstGeom>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BE"/>
          </a:p>
        </p:txBody>
      </p:sp>
      <p:sp>
        <p:nvSpPr>
          <p:cNvPr id="6" name="Espace réservé du pied de page 5"/>
          <p:cNvSpPr>
            <a:spLocks noGrp="1"/>
          </p:cNvSpPr>
          <p:nvPr>
            <p:ph type="ftr" sz="quarter" idx="11"/>
          </p:nvPr>
        </p:nvSpPr>
        <p:spPr>
          <a:xfrm>
            <a:off x="3329880" y="6448251"/>
            <a:ext cx="2895600" cy="365125"/>
          </a:xfrm>
          <a:prstGeom prst="rect">
            <a:avLst/>
          </a:prstGeom>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orme libre 9"/>
          <p:cNvSpPr/>
          <p:nvPr userDrawn="1"/>
        </p:nvSpPr>
        <p:spPr>
          <a:xfrm rot="10800000">
            <a:off x="-180528" y="5949280"/>
            <a:ext cx="9358625" cy="1152128"/>
          </a:xfrm>
          <a:custGeom>
            <a:avLst/>
            <a:gdLst>
              <a:gd name="connsiteX0" fmla="*/ 12526 w 9156526"/>
              <a:gd name="connsiteY0" fmla="*/ 0 h 1027134"/>
              <a:gd name="connsiteX1" fmla="*/ 0 w 9156526"/>
              <a:gd name="connsiteY1" fmla="*/ 1027134 h 1027134"/>
              <a:gd name="connsiteX2" fmla="*/ 9156526 w 9156526"/>
              <a:gd name="connsiteY2" fmla="*/ 551145 h 1027134"/>
              <a:gd name="connsiteX3" fmla="*/ 9156526 w 9156526"/>
              <a:gd name="connsiteY3" fmla="*/ 37578 h 1027134"/>
              <a:gd name="connsiteX4" fmla="*/ 12526 w 9156526"/>
              <a:gd name="connsiteY4" fmla="*/ 0 h 1027134"/>
              <a:gd name="connsiteX0" fmla="*/ 12526 w 9156526"/>
              <a:gd name="connsiteY0" fmla="*/ 12526 h 1039660"/>
              <a:gd name="connsiteX1" fmla="*/ 0 w 9156526"/>
              <a:gd name="connsiteY1" fmla="*/ 1039660 h 1039660"/>
              <a:gd name="connsiteX2" fmla="*/ 9156526 w 9156526"/>
              <a:gd name="connsiteY2" fmla="*/ 563671 h 1039660"/>
              <a:gd name="connsiteX3" fmla="*/ 9156526 w 9156526"/>
              <a:gd name="connsiteY3" fmla="*/ 0 h 1039660"/>
              <a:gd name="connsiteX4" fmla="*/ 12526 w 9156526"/>
              <a:gd name="connsiteY4" fmla="*/ 12526 h 1039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526" h="1039660">
                <a:moveTo>
                  <a:pt x="12526" y="12526"/>
                </a:moveTo>
                <a:lnTo>
                  <a:pt x="0" y="1039660"/>
                </a:lnTo>
                <a:lnTo>
                  <a:pt x="9156526" y="563671"/>
                </a:lnTo>
                <a:lnTo>
                  <a:pt x="9156526" y="0"/>
                </a:lnTo>
                <a:lnTo>
                  <a:pt x="12526" y="12526"/>
                </a:lnTo>
                <a:close/>
              </a:path>
            </a:pathLst>
          </a:custGeom>
          <a:gradFill flip="none" rotWithShape="1">
            <a:gsLst>
              <a:gs pos="0">
                <a:schemeClr val="accent2"/>
              </a:gs>
              <a:gs pos="80000">
                <a:schemeClr val="accent1">
                  <a:shade val="93000"/>
                  <a:satMod val="130000"/>
                </a:schemeClr>
              </a:gs>
              <a:gs pos="100000">
                <a:schemeClr val="accent1">
                  <a:shade val="94000"/>
                  <a:satMod val="135000"/>
                </a:schemeClr>
              </a:gs>
            </a:gsLst>
            <a:path path="circle">
              <a:fillToRect l="100000" t="100000"/>
            </a:path>
            <a:tileRect r="-100000" b="-100000"/>
          </a:gradFill>
          <a:ln>
            <a:no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9" name="Forme libre 8"/>
          <p:cNvSpPr/>
          <p:nvPr userDrawn="1"/>
        </p:nvSpPr>
        <p:spPr>
          <a:xfrm>
            <a:off x="-88901" y="-37578"/>
            <a:ext cx="9245426" cy="1039660"/>
          </a:xfrm>
          <a:custGeom>
            <a:avLst/>
            <a:gdLst>
              <a:gd name="connsiteX0" fmla="*/ 12526 w 9156526"/>
              <a:gd name="connsiteY0" fmla="*/ 0 h 1027134"/>
              <a:gd name="connsiteX1" fmla="*/ 0 w 9156526"/>
              <a:gd name="connsiteY1" fmla="*/ 1027134 h 1027134"/>
              <a:gd name="connsiteX2" fmla="*/ 9156526 w 9156526"/>
              <a:gd name="connsiteY2" fmla="*/ 551145 h 1027134"/>
              <a:gd name="connsiteX3" fmla="*/ 9156526 w 9156526"/>
              <a:gd name="connsiteY3" fmla="*/ 37578 h 1027134"/>
              <a:gd name="connsiteX4" fmla="*/ 12526 w 9156526"/>
              <a:gd name="connsiteY4" fmla="*/ 0 h 1027134"/>
              <a:gd name="connsiteX0" fmla="*/ 12526 w 9156526"/>
              <a:gd name="connsiteY0" fmla="*/ 12526 h 1039660"/>
              <a:gd name="connsiteX1" fmla="*/ 0 w 9156526"/>
              <a:gd name="connsiteY1" fmla="*/ 1039660 h 1039660"/>
              <a:gd name="connsiteX2" fmla="*/ 9156526 w 9156526"/>
              <a:gd name="connsiteY2" fmla="*/ 563671 h 1039660"/>
              <a:gd name="connsiteX3" fmla="*/ 9156526 w 9156526"/>
              <a:gd name="connsiteY3" fmla="*/ 0 h 1039660"/>
              <a:gd name="connsiteX4" fmla="*/ 12526 w 9156526"/>
              <a:gd name="connsiteY4" fmla="*/ 12526 h 1039660"/>
              <a:gd name="connsiteX0" fmla="*/ 631319 w 9851519"/>
              <a:gd name="connsiteY0" fmla="*/ 12526 h 1039660"/>
              <a:gd name="connsiteX1" fmla="*/ 694993 w 9851519"/>
              <a:gd name="connsiteY1" fmla="*/ 1039660 h 1039660"/>
              <a:gd name="connsiteX2" fmla="*/ 9851519 w 9851519"/>
              <a:gd name="connsiteY2" fmla="*/ 563671 h 1039660"/>
              <a:gd name="connsiteX3" fmla="*/ 9851519 w 9851519"/>
              <a:gd name="connsiteY3" fmla="*/ 0 h 1039660"/>
              <a:gd name="connsiteX4" fmla="*/ 631319 w 9851519"/>
              <a:gd name="connsiteY4" fmla="*/ 12526 h 1039660"/>
              <a:gd name="connsiteX0" fmla="*/ 697108 w 9917308"/>
              <a:gd name="connsiteY0" fmla="*/ 12526 h 1039660"/>
              <a:gd name="connsiteX1" fmla="*/ 671882 w 9917308"/>
              <a:gd name="connsiteY1" fmla="*/ 1039660 h 1039660"/>
              <a:gd name="connsiteX2" fmla="*/ 9917308 w 9917308"/>
              <a:gd name="connsiteY2" fmla="*/ 563671 h 1039660"/>
              <a:gd name="connsiteX3" fmla="*/ 9917308 w 9917308"/>
              <a:gd name="connsiteY3" fmla="*/ 0 h 1039660"/>
              <a:gd name="connsiteX4" fmla="*/ 697108 w 9917308"/>
              <a:gd name="connsiteY4" fmla="*/ 12526 h 1039660"/>
              <a:gd name="connsiteX0" fmla="*/ 25226 w 9245426"/>
              <a:gd name="connsiteY0" fmla="*/ 12526 h 1039660"/>
              <a:gd name="connsiteX1" fmla="*/ 0 w 9245426"/>
              <a:gd name="connsiteY1" fmla="*/ 1039660 h 1039660"/>
              <a:gd name="connsiteX2" fmla="*/ 9245426 w 9245426"/>
              <a:gd name="connsiteY2" fmla="*/ 563671 h 1039660"/>
              <a:gd name="connsiteX3" fmla="*/ 9245426 w 9245426"/>
              <a:gd name="connsiteY3" fmla="*/ 0 h 1039660"/>
              <a:gd name="connsiteX4" fmla="*/ 25226 w 9245426"/>
              <a:gd name="connsiteY4" fmla="*/ 12526 h 1039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45426" h="1039660">
                <a:moveTo>
                  <a:pt x="25226" y="12526"/>
                </a:moveTo>
                <a:cubicBezTo>
                  <a:pt x="46451" y="354904"/>
                  <a:pt x="12613" y="526093"/>
                  <a:pt x="0" y="1039660"/>
                </a:cubicBezTo>
                <a:lnTo>
                  <a:pt x="9245426" y="563671"/>
                </a:lnTo>
                <a:lnTo>
                  <a:pt x="9245426" y="0"/>
                </a:lnTo>
                <a:lnTo>
                  <a:pt x="25226" y="12526"/>
                </a:lnTo>
                <a:close/>
              </a:path>
            </a:pathLst>
          </a:custGeom>
          <a:gradFill flip="none" rotWithShape="1">
            <a:gsLst>
              <a:gs pos="0">
                <a:schemeClr val="accent2"/>
              </a:gs>
              <a:gs pos="80000">
                <a:schemeClr val="accent1">
                  <a:shade val="93000"/>
                  <a:satMod val="130000"/>
                </a:schemeClr>
              </a:gs>
              <a:gs pos="100000">
                <a:schemeClr val="accent1">
                  <a:shade val="94000"/>
                  <a:satMod val="135000"/>
                </a:schemeClr>
              </a:gs>
            </a:gsLst>
            <a:path path="circle">
              <a:fillToRect l="100000" t="100000"/>
            </a:path>
            <a:tileRect r="-100000" b="-100000"/>
          </a:gradFill>
          <a:ln>
            <a:no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3" name="Espace réservé du texte 2"/>
          <p:cNvSpPr>
            <a:spLocks noGrp="1"/>
          </p:cNvSpPr>
          <p:nvPr>
            <p:ph type="body" idx="1"/>
          </p:nvPr>
        </p:nvSpPr>
        <p:spPr>
          <a:xfrm>
            <a:off x="323528" y="1124744"/>
            <a:ext cx="8363272" cy="4857403"/>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BE" dirty="0"/>
          </a:p>
        </p:txBody>
      </p:sp>
      <p:sp>
        <p:nvSpPr>
          <p:cNvPr id="2" name="Espace réservé du titre 1"/>
          <p:cNvSpPr>
            <a:spLocks noGrp="1"/>
          </p:cNvSpPr>
          <p:nvPr>
            <p:ph type="title"/>
          </p:nvPr>
        </p:nvSpPr>
        <p:spPr>
          <a:xfrm>
            <a:off x="0" y="-171400"/>
            <a:ext cx="8100392" cy="850106"/>
          </a:xfrm>
          <a:prstGeom prst="rect">
            <a:avLst/>
          </a:prstGeom>
        </p:spPr>
        <p:txBody>
          <a:bodyPr vert="horz" lIns="91440" tIns="45720" rIns="91440" bIns="45720" rtlCol="0" anchor="ctr">
            <a:normAutofit/>
          </a:bodyPr>
          <a:lstStyle/>
          <a:p>
            <a:r>
              <a:rPr lang="fr-FR" dirty="0" smtClean="0"/>
              <a:t>Cliquez pour modifier le style du titre</a:t>
            </a:r>
            <a:endParaRPr lang="fr-BE" dirty="0"/>
          </a:p>
        </p:txBody>
      </p:sp>
      <p:pic>
        <p:nvPicPr>
          <p:cNvPr id="2050" name="Picture 2" descr="C:\Users\chevrets\Desktop\Interreg.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345182"/>
            <a:ext cx="1691680" cy="52956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979712" y="6345182"/>
            <a:ext cx="792088" cy="527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27"/>
          <p:cNvSpPr>
            <a:spLocks noChangeArrowheads="1"/>
          </p:cNvSpPr>
          <p:nvPr userDrawn="1"/>
        </p:nvSpPr>
        <p:spPr bwMode="auto">
          <a:xfrm>
            <a:off x="2771801" y="6309320"/>
            <a:ext cx="554461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tabLst>
                <a:tab pos="1143000" algn="l"/>
              </a:tabLst>
            </a:pPr>
            <a:r>
              <a:rPr lang="fr-BE" sz="1100" i="1" dirty="0" smtClean="0">
                <a:solidFill>
                  <a:schemeClr val="accent6">
                    <a:lumMod val="50000"/>
                  </a:schemeClr>
                </a:solidFill>
                <a:latin typeface="Arial" charset="0"/>
              </a:rPr>
              <a:t>Projet </a:t>
            </a:r>
            <a:r>
              <a:rPr lang="fr-BE" sz="1100" i="1" dirty="0">
                <a:solidFill>
                  <a:schemeClr val="accent6">
                    <a:lumMod val="50000"/>
                  </a:schemeClr>
                </a:solidFill>
                <a:latin typeface="Arial" charset="0"/>
              </a:rPr>
              <a:t>cofinancé par le </a:t>
            </a:r>
            <a:r>
              <a:rPr lang="fr-BE" sz="1100" i="1" dirty="0" smtClean="0">
                <a:solidFill>
                  <a:schemeClr val="accent6">
                    <a:lumMod val="50000"/>
                  </a:schemeClr>
                </a:solidFill>
                <a:latin typeface="Arial" charset="0"/>
              </a:rPr>
              <a:t>fonds </a:t>
            </a:r>
            <a:r>
              <a:rPr lang="fr-BE" sz="1100" i="1" dirty="0">
                <a:solidFill>
                  <a:schemeClr val="accent6">
                    <a:lumMod val="50000"/>
                  </a:schemeClr>
                </a:solidFill>
                <a:latin typeface="Arial" charset="0"/>
              </a:rPr>
              <a:t>européen de développement régional dans le cadre du programme INTERREG IVA Grande Région </a:t>
            </a:r>
            <a:endParaRPr lang="fr-BE" sz="1100" i="1" dirty="0" smtClean="0">
              <a:solidFill>
                <a:schemeClr val="accent6">
                  <a:lumMod val="50000"/>
                </a:schemeClr>
              </a:solidFill>
              <a:latin typeface="Arial" charset="0"/>
            </a:endParaRPr>
          </a:p>
          <a:p>
            <a:pPr>
              <a:tabLst>
                <a:tab pos="1143000" algn="l"/>
              </a:tabLst>
            </a:pPr>
            <a:r>
              <a:rPr lang="fr-BE" sz="1100" i="1" dirty="0" smtClean="0">
                <a:solidFill>
                  <a:schemeClr val="accent6">
                    <a:lumMod val="50000"/>
                  </a:schemeClr>
                </a:solidFill>
                <a:latin typeface="Arial" charset="0"/>
              </a:rPr>
              <a:t>L’Union </a:t>
            </a:r>
            <a:r>
              <a:rPr lang="fr-BE" sz="1100" i="1" dirty="0">
                <a:solidFill>
                  <a:schemeClr val="accent6">
                    <a:lumMod val="50000"/>
                  </a:schemeClr>
                </a:solidFill>
                <a:latin typeface="Arial" charset="0"/>
              </a:rPr>
              <a:t>européenne investit dans votre avenir</a:t>
            </a:r>
            <a:r>
              <a:rPr lang="fr-FR" sz="1100" i="1" dirty="0">
                <a:solidFill>
                  <a:schemeClr val="accent6">
                    <a:lumMod val="50000"/>
                  </a:schemeClr>
                </a:solidFill>
                <a:latin typeface="Arial" charset="0"/>
              </a:rPr>
              <a:t> .</a:t>
            </a:r>
          </a:p>
        </p:txBody>
      </p:sp>
      <p:sp>
        <p:nvSpPr>
          <p:cNvPr id="6" name="Espace réservé du numéro de diapositive 5"/>
          <p:cNvSpPr>
            <a:spLocks noGrp="1"/>
          </p:cNvSpPr>
          <p:nvPr>
            <p:ph type="sldNum" sz="quarter" idx="4"/>
          </p:nvPr>
        </p:nvSpPr>
        <p:spPr>
          <a:xfrm>
            <a:off x="6758880" y="6412105"/>
            <a:ext cx="2133600" cy="365125"/>
          </a:xfrm>
          <a:prstGeom prst="rect">
            <a:avLst/>
          </a:prstGeom>
        </p:spPr>
        <p:txBody>
          <a:bodyPr vert="horz" lIns="91440" tIns="45720" rIns="91440" bIns="45720" rtlCol="0" anchor="ctr"/>
          <a:lstStyle>
            <a:lvl1pPr algn="r">
              <a:defRPr sz="1200" b="1">
                <a:solidFill>
                  <a:schemeClr val="accent6">
                    <a:lumMod val="50000"/>
                  </a:schemeClr>
                </a:solidFill>
                <a:latin typeface="Verdana" pitchFamily="34" charset="0"/>
                <a:ea typeface="Verdana" pitchFamily="34" charset="0"/>
                <a:cs typeface="Verdana" pitchFamily="34" charset="0"/>
              </a:defRPr>
            </a:lvl1pPr>
          </a:lstStyle>
          <a:p>
            <a:fld id="{CF4668DC-857F-487D-BFFA-8C0CA5037977}" type="slidenum">
              <a:rPr lang="fr-BE" smtClean="0"/>
              <a:pPr/>
              <a:t>‹#›</a:t>
            </a:fld>
            <a:endParaRPr lang="fr-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ctr" defTabSz="914400" rtl="0" eaLnBrk="1" latinLnBrk="0" hangingPunct="1">
        <a:spcBef>
          <a:spcPct val="0"/>
        </a:spcBef>
        <a:buNone/>
        <a:defRPr sz="3200" kern="1200">
          <a:solidFill>
            <a:schemeClr val="accent6">
              <a:lumMod val="50000"/>
            </a:schemeClr>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Wingdings" pitchFamily="2" charset="2"/>
        <a:buChar char="Ø"/>
        <a:defRPr sz="3000" kern="1200">
          <a:solidFill>
            <a:schemeClr val="accent6">
              <a:lumMod val="50000"/>
            </a:schemeClr>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Courier New" pitchFamily="49" charset="0"/>
        <a:buChar char="o"/>
        <a:defRPr sz="2800" kern="1200">
          <a:solidFill>
            <a:schemeClr val="accent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accent2"/>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accent2"/>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accent2"/>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7016" y="3471143"/>
            <a:ext cx="8856984" cy="1470025"/>
          </a:xfrm>
        </p:spPr>
        <p:txBody>
          <a:bodyPr>
            <a:noAutofit/>
          </a:bodyPr>
          <a:lstStyle/>
          <a:p>
            <a:r>
              <a:rPr lang="fr-FR" sz="2800" dirty="0" smtClean="0"/>
              <a:t>WP2 – Les outils support à l’</a:t>
            </a:r>
            <a:r>
              <a:rPr lang="fr-FR" sz="2800" dirty="0" err="1" smtClean="0"/>
              <a:t>éco-conception</a:t>
            </a:r>
            <a:r>
              <a:rPr lang="fr-FR" sz="2800" dirty="0" smtClean="0"/>
              <a:t> pour le projet FRED</a:t>
            </a:r>
            <a:endParaRPr lang="fr-FR" sz="2800" dirty="0"/>
          </a:p>
        </p:txBody>
      </p:sp>
      <p:sp>
        <p:nvSpPr>
          <p:cNvPr id="3" name="Sous-titre 2"/>
          <p:cNvSpPr>
            <a:spLocks noGrp="1"/>
          </p:cNvSpPr>
          <p:nvPr>
            <p:ph type="subTitle" idx="1"/>
          </p:nvPr>
        </p:nvSpPr>
        <p:spPr/>
        <p:txBody>
          <a:bodyPr/>
          <a:lstStyle/>
          <a:p>
            <a:r>
              <a:rPr lang="fr-FR" dirty="0" smtClean="0"/>
              <a:t>Mélanie GUITON</a:t>
            </a:r>
          </a:p>
          <a:p>
            <a:r>
              <a:rPr lang="fr-FR" dirty="0" err="1" smtClean="0"/>
              <a:t>Daryna</a:t>
            </a:r>
            <a:r>
              <a:rPr lang="fr-FR" dirty="0" smtClean="0"/>
              <a:t> PANASIUK</a:t>
            </a:r>
          </a:p>
          <a:p>
            <a:r>
              <a:rPr lang="fr-FR" dirty="0" smtClean="0"/>
              <a:t>Emil POPOVICI</a:t>
            </a:r>
          </a:p>
          <a:p>
            <a:r>
              <a:rPr lang="fr-FR" dirty="0" smtClean="0"/>
              <a:t>Enrico BENETTO</a:t>
            </a:r>
            <a:endParaRPr lang="fr-FR" dirty="0"/>
          </a:p>
        </p:txBody>
      </p:sp>
    </p:spTree>
    <p:extLst>
      <p:ext uri="{BB962C8B-B14F-4D97-AF65-F5344CB8AC3E}">
        <p14:creationId xmlns:p14="http://schemas.microsoft.com/office/powerpoint/2010/main" val="4124923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F4668DC-857F-487D-BFFA-8C0CA5037977}" type="slidenum">
              <a:rPr lang="fr-BE" smtClean="0"/>
              <a:pPr/>
              <a:t>2</a:t>
            </a:fld>
            <a:endParaRPr lang="fr-BE"/>
          </a:p>
        </p:txBody>
      </p:sp>
      <p:sp>
        <p:nvSpPr>
          <p:cNvPr id="2" name="Title 1"/>
          <p:cNvSpPr>
            <a:spLocks noGrp="1"/>
          </p:cNvSpPr>
          <p:nvPr>
            <p:ph type="title"/>
          </p:nvPr>
        </p:nvSpPr>
        <p:spPr>
          <a:xfrm>
            <a:off x="0" y="-13394"/>
            <a:ext cx="8820472" cy="850106"/>
          </a:xfrm>
        </p:spPr>
        <p:txBody>
          <a:bodyPr>
            <a:normAutofit fontScale="90000"/>
          </a:bodyPr>
          <a:lstStyle/>
          <a:p>
            <a:r>
              <a:rPr lang="fr-FR" b="1" dirty="0"/>
              <a:t>WP2 – Les outils support à l’</a:t>
            </a:r>
            <a:r>
              <a:rPr lang="fr-FR" b="1" dirty="0" err="1"/>
              <a:t>éco-conception</a:t>
            </a:r>
            <a:r>
              <a:rPr lang="fr-FR" b="1" dirty="0"/>
              <a:t> pour le projet FRED</a:t>
            </a:r>
            <a:endParaRPr lang="en-US" b="1" dirty="0"/>
          </a:p>
        </p:txBody>
      </p:sp>
      <p:sp>
        <p:nvSpPr>
          <p:cNvPr id="6" name="Content Placeholder 2"/>
          <p:cNvSpPr txBox="1">
            <a:spLocks/>
          </p:cNvSpPr>
          <p:nvPr/>
        </p:nvSpPr>
        <p:spPr>
          <a:xfrm>
            <a:off x="323528" y="1052736"/>
            <a:ext cx="8363272"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Ø"/>
              <a:defRPr sz="2800" kern="1200">
                <a:solidFill>
                  <a:schemeClr val="accent6">
                    <a:lumMod val="50000"/>
                  </a:schemeClr>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Courier New" pitchFamily="49" charset="0"/>
              <a:buChar char="o"/>
              <a:defRPr sz="2400" kern="1200">
                <a:solidFill>
                  <a:schemeClr val="accent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accent2"/>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accent2"/>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accent2"/>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buFontTx/>
              <a:buChar char="-"/>
            </a:pPr>
            <a:endParaRPr lang="fr-FR" sz="3200" b="1" dirty="0" smtClean="0"/>
          </a:p>
          <a:p>
            <a:pPr>
              <a:buFontTx/>
              <a:buChar char="-"/>
            </a:pPr>
            <a:endParaRPr lang="fr-FR" sz="3200" b="1" dirty="0" smtClean="0"/>
          </a:p>
          <a:p>
            <a:pPr>
              <a:buFontTx/>
              <a:buChar char="-"/>
            </a:pPr>
            <a:endParaRPr lang="fr-FR" sz="3200" b="1" dirty="0" smtClean="0"/>
          </a:p>
          <a:p>
            <a:endParaRPr lang="fr-FR" sz="2400" b="1" dirty="0" smtClean="0"/>
          </a:p>
          <a:p>
            <a:endParaRPr lang="fr-FR" b="1" dirty="0" smtClean="0"/>
          </a:p>
          <a:p>
            <a:endParaRPr lang="fr-FR" dirty="0"/>
          </a:p>
        </p:txBody>
      </p:sp>
      <p:sp>
        <p:nvSpPr>
          <p:cNvPr id="7" name="Content Placeholder 2"/>
          <p:cNvSpPr txBox="1">
            <a:spLocks/>
          </p:cNvSpPr>
          <p:nvPr/>
        </p:nvSpPr>
        <p:spPr>
          <a:xfrm>
            <a:off x="475928" y="1205136"/>
            <a:ext cx="8363272" cy="52565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Wingdings" pitchFamily="2" charset="2"/>
              <a:buChar char="Ø"/>
              <a:defRPr sz="2800" kern="1200">
                <a:solidFill>
                  <a:schemeClr val="accent6">
                    <a:lumMod val="50000"/>
                  </a:schemeClr>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Courier New" pitchFamily="49" charset="0"/>
              <a:buChar char="o"/>
              <a:defRPr sz="2400" kern="1200">
                <a:solidFill>
                  <a:schemeClr val="accent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accent2"/>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accent2"/>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accent2"/>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fr-FR" sz="2400" b="1" dirty="0" smtClean="0"/>
              <a:t>Les outils logiciels intéressants pour les partenaires:</a:t>
            </a:r>
          </a:p>
          <a:p>
            <a:pPr marL="0" indent="0">
              <a:buNone/>
            </a:pPr>
            <a:endParaRPr lang="fr-FR" sz="2400" b="1" dirty="0" smtClean="0"/>
          </a:p>
          <a:p>
            <a:r>
              <a:rPr lang="fr-FR" sz="2400" b="1" dirty="0" err="1" smtClean="0"/>
              <a:t>Simapro</a:t>
            </a:r>
            <a:r>
              <a:rPr lang="fr-FR" sz="2400" b="1" dirty="0" smtClean="0"/>
              <a:t> : </a:t>
            </a:r>
            <a:r>
              <a:rPr lang="fr-FR" sz="2400" dirty="0" smtClean="0"/>
              <a:t>outil ACV professionnel. Projets de recherche; projet industriel avec un niveau avancé en compétences ACV</a:t>
            </a:r>
          </a:p>
          <a:p>
            <a:endParaRPr lang="fr-FR" sz="1000" dirty="0" smtClean="0"/>
          </a:p>
          <a:p>
            <a:r>
              <a:rPr lang="fr-FR" sz="2400" b="1" dirty="0" smtClean="0"/>
              <a:t>ECOPACT: </a:t>
            </a:r>
            <a:r>
              <a:rPr lang="fr-FR" sz="2400" dirty="0" smtClean="0"/>
              <a:t>approche </a:t>
            </a:r>
            <a:r>
              <a:rPr lang="fr-FR" sz="2400" dirty="0" smtClean="0"/>
              <a:t>pragmatique </a:t>
            </a:r>
            <a:r>
              <a:rPr lang="fr-FR" sz="2400" dirty="0" smtClean="0"/>
              <a:t>pour la </a:t>
            </a:r>
            <a:r>
              <a:rPr lang="fr-FR" sz="2400" dirty="0"/>
              <a:t>sensibilisation des entreprises novices aux premières étapes de </a:t>
            </a:r>
            <a:r>
              <a:rPr lang="fr-FR" sz="2400" dirty="0" smtClean="0"/>
              <a:t>l’</a:t>
            </a:r>
            <a:r>
              <a:rPr lang="fr-FR" sz="2400" dirty="0" err="1" smtClean="0"/>
              <a:t>éco-conception</a:t>
            </a:r>
            <a:r>
              <a:rPr lang="fr-FR" sz="2400" dirty="0" smtClean="0"/>
              <a:t> via l’ACV simplifiée</a:t>
            </a:r>
          </a:p>
          <a:p>
            <a:endParaRPr lang="fr-FR" sz="1000" b="1" dirty="0" smtClean="0"/>
          </a:p>
          <a:p>
            <a:r>
              <a:rPr lang="fr-FR" sz="2400" b="1" dirty="0" smtClean="0"/>
              <a:t>Autre outil </a:t>
            </a:r>
            <a:r>
              <a:rPr lang="fr-FR" sz="2400" b="1" dirty="0"/>
              <a:t>identifié (?)</a:t>
            </a:r>
          </a:p>
          <a:p>
            <a:endParaRPr lang="fr-FR" sz="1800" b="1" dirty="0" smtClean="0"/>
          </a:p>
          <a:p>
            <a:endParaRPr lang="fr-FR" sz="1800" dirty="0"/>
          </a:p>
        </p:txBody>
      </p:sp>
    </p:spTree>
    <p:extLst>
      <p:ext uri="{BB962C8B-B14F-4D97-AF65-F5344CB8AC3E}">
        <p14:creationId xmlns:p14="http://schemas.microsoft.com/office/powerpoint/2010/main" val="3367087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384"/>
            <a:ext cx="8229600" cy="1143000"/>
          </a:xfrm>
        </p:spPr>
        <p:txBody>
          <a:bodyPr/>
          <a:lstStyle/>
          <a:p>
            <a:r>
              <a:rPr lang="en-GB" sz="2800" b="1" dirty="0" smtClean="0">
                <a:ea typeface="ＭＳ Ｐゴシック" pitchFamily="34" charset="-128"/>
                <a:cs typeface="Arial" charset="0"/>
              </a:rPr>
              <a:t>WP2 - Format </a:t>
            </a:r>
            <a:r>
              <a:rPr lang="en-GB" sz="2800" b="1" dirty="0" err="1" smtClean="0">
                <a:ea typeface="ＭＳ Ｐゴシック" pitchFamily="34" charset="-128"/>
                <a:cs typeface="Arial" charset="0"/>
              </a:rPr>
              <a:t>actuel</a:t>
            </a:r>
            <a:r>
              <a:rPr lang="en-GB" sz="2800" b="1" dirty="0" smtClean="0">
                <a:ea typeface="ＭＳ Ｐゴシック" pitchFamily="34" charset="-128"/>
                <a:cs typeface="Arial" charset="0"/>
              </a:rPr>
              <a:t> </a:t>
            </a:r>
            <a:r>
              <a:rPr lang="en-GB" sz="2800" b="1" dirty="0" err="1" smtClean="0">
                <a:ea typeface="ＭＳ Ｐゴシック" pitchFamily="34" charset="-128"/>
                <a:cs typeface="Arial" charset="0"/>
              </a:rPr>
              <a:t>d’ECOPACT</a:t>
            </a:r>
            <a:endParaRPr lang="en-GB" sz="2800" b="1" dirty="0" smtClean="0">
              <a:ea typeface="ＭＳ Ｐゴシック" pitchFamily="34" charset="-128"/>
              <a:cs typeface="Arial" charset="0"/>
            </a:endParaRPr>
          </a:p>
        </p:txBody>
      </p:sp>
      <p:sp>
        <p:nvSpPr>
          <p:cNvPr id="8195" name="Content Placeholder 2"/>
          <p:cNvSpPr>
            <a:spLocks noGrp="1"/>
          </p:cNvSpPr>
          <p:nvPr>
            <p:ph idx="1"/>
          </p:nvPr>
        </p:nvSpPr>
        <p:spPr>
          <a:xfrm>
            <a:off x="457200" y="1403176"/>
            <a:ext cx="8229600" cy="5410200"/>
          </a:xfrm>
          <a:ln/>
        </p:spPr>
        <p:txBody>
          <a:bodyPr/>
          <a:lstStyle/>
          <a:p>
            <a:pPr>
              <a:buFontTx/>
              <a:buChar char="•"/>
            </a:pPr>
            <a:r>
              <a:rPr lang="en-GB" sz="1800" dirty="0" smtClean="0">
                <a:latin typeface="Arial" charset="0"/>
                <a:ea typeface="ＭＳ Ｐゴシック" pitchFamily="34" charset="-128"/>
                <a:cs typeface="Arial" charset="0"/>
              </a:rPr>
              <a:t>Web-based</a:t>
            </a:r>
          </a:p>
          <a:p>
            <a:pPr>
              <a:buFontTx/>
              <a:buChar char="•"/>
            </a:pPr>
            <a:r>
              <a:rPr lang="en-GB" sz="1800" dirty="0" err="1" smtClean="0">
                <a:latin typeface="Arial" charset="0"/>
                <a:ea typeface="ＭＳ Ｐゴシック" pitchFamily="34" charset="-128"/>
                <a:cs typeface="Arial" charset="0"/>
              </a:rPr>
              <a:t>Outil</a:t>
            </a:r>
            <a:r>
              <a:rPr lang="en-GB" sz="1800" dirty="0" smtClean="0">
                <a:latin typeface="Arial" charset="0"/>
                <a:ea typeface="ＭＳ Ｐゴシック" pitchFamily="34" charset="-128"/>
                <a:cs typeface="Arial" charset="0"/>
              </a:rPr>
              <a:t> </a:t>
            </a:r>
            <a:r>
              <a:rPr lang="en-GB" sz="1800" dirty="0" err="1" smtClean="0">
                <a:latin typeface="Arial" charset="0"/>
                <a:ea typeface="ＭＳ Ｐゴシック" pitchFamily="34" charset="-128"/>
                <a:cs typeface="Arial" charset="0"/>
              </a:rPr>
              <a:t>généraliste</a:t>
            </a:r>
            <a:endParaRPr lang="en-GB" sz="1800" dirty="0" smtClean="0">
              <a:latin typeface="Arial" charset="0"/>
              <a:ea typeface="ＭＳ Ｐゴシック" pitchFamily="34" charset="-128"/>
              <a:cs typeface="Arial" charset="0"/>
            </a:endParaRPr>
          </a:p>
          <a:p>
            <a:pPr>
              <a:buFontTx/>
              <a:buChar char="•"/>
            </a:pPr>
            <a:r>
              <a:rPr lang="en-GB" sz="1800" dirty="0" smtClean="0">
                <a:latin typeface="Arial" charset="0"/>
                <a:ea typeface="ＭＳ Ｐゴシック" pitchFamily="34" charset="-128"/>
                <a:cs typeface="Arial" charset="0"/>
              </a:rPr>
              <a:t>PI: 100% CRP Henri Tudor</a:t>
            </a:r>
          </a:p>
        </p:txBody>
      </p:sp>
      <p:sp>
        <p:nvSpPr>
          <p:cNvPr id="819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fld id="{E8D84BE3-FF4C-476A-B0DC-E05EBC385BC5}" type="datetime1">
              <a:rPr lang="en-US" sz="1000" smtClean="0">
                <a:solidFill>
                  <a:srgbClr val="898989"/>
                </a:solidFill>
                <a:latin typeface="Arial" charset="0"/>
              </a:rPr>
              <a:pPr/>
              <a:t>5/13/2013</a:t>
            </a:fld>
            <a:endParaRPr lang="en-US" sz="1000" smtClean="0">
              <a:solidFill>
                <a:srgbClr val="898989"/>
              </a:solidFill>
              <a:latin typeface="Arial" charset="0"/>
            </a:endParaRPr>
          </a:p>
        </p:txBody>
      </p:sp>
      <p:sp>
        <p:nvSpPr>
          <p:cNvPr id="819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r>
              <a:rPr lang="en-US" sz="1000" smtClean="0">
                <a:solidFill>
                  <a:srgbClr val="898989"/>
                </a:solidFill>
                <a:latin typeface="Arial" charset="0"/>
                <a:cs typeface="Arial" charset="0"/>
              </a:rPr>
              <a:t>Presentation Tudor</a:t>
            </a:r>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fld id="{6B3D92BE-F127-4A6C-8E69-FCC098DA80E5}" type="slidenum">
              <a:rPr lang="en-US" sz="1000" smtClean="0">
                <a:solidFill>
                  <a:srgbClr val="898989"/>
                </a:solidFill>
                <a:latin typeface="Arial" charset="0"/>
              </a:rPr>
              <a:pPr/>
              <a:t>3</a:t>
            </a:fld>
            <a:endParaRPr lang="en-US" sz="1000" smtClean="0">
              <a:solidFill>
                <a:srgbClr val="898989"/>
              </a:solidFill>
              <a:latin typeface="Arial" charset="0"/>
            </a:endParaRPr>
          </a:p>
        </p:txBody>
      </p:sp>
      <p:grpSp>
        <p:nvGrpSpPr>
          <p:cNvPr id="8199" name="Group 38"/>
          <p:cNvGrpSpPr>
            <a:grpSpLocks/>
          </p:cNvGrpSpPr>
          <p:nvPr/>
        </p:nvGrpSpPr>
        <p:grpSpPr bwMode="auto">
          <a:xfrm>
            <a:off x="685800" y="2532063"/>
            <a:ext cx="7054850" cy="2878137"/>
            <a:chOff x="2088572" y="2209800"/>
            <a:chExt cx="7055428" cy="2878724"/>
          </a:xfrm>
        </p:grpSpPr>
        <p:grpSp>
          <p:nvGrpSpPr>
            <p:cNvPr id="8201" name="Group 32"/>
            <p:cNvGrpSpPr>
              <a:grpSpLocks/>
            </p:cNvGrpSpPr>
            <p:nvPr/>
          </p:nvGrpSpPr>
          <p:grpSpPr bwMode="auto">
            <a:xfrm>
              <a:off x="2088572" y="2209800"/>
              <a:ext cx="7055428" cy="2878724"/>
              <a:chOff x="3155372" y="1845676"/>
              <a:chExt cx="7055428" cy="2878724"/>
            </a:xfrm>
          </p:grpSpPr>
          <p:grpSp>
            <p:nvGrpSpPr>
              <p:cNvPr id="8204" name="Group 30"/>
              <p:cNvGrpSpPr>
                <a:grpSpLocks/>
              </p:cNvGrpSpPr>
              <p:nvPr/>
            </p:nvGrpSpPr>
            <p:grpSpPr bwMode="auto">
              <a:xfrm>
                <a:off x="3155372" y="1845676"/>
                <a:ext cx="7055428" cy="2878724"/>
                <a:chOff x="3155372" y="1845676"/>
                <a:chExt cx="7055428" cy="2878724"/>
              </a:xfrm>
            </p:grpSpPr>
            <p:sp>
              <p:nvSpPr>
                <p:cNvPr id="7" name="TextBox 6"/>
                <p:cNvSpPr txBox="1"/>
                <p:nvPr/>
              </p:nvSpPr>
              <p:spPr>
                <a:xfrm>
                  <a:off x="3428444" y="2133072"/>
                  <a:ext cx="1905156" cy="339794"/>
                </a:xfrm>
                <a:prstGeom prst="rect">
                  <a:avLst/>
                </a:prstGeom>
                <a:noFill/>
                <a:ln>
                  <a:solidFill>
                    <a:schemeClr val="accent1">
                      <a:lumMod val="60000"/>
                      <a:lumOff val="40000"/>
                    </a:schemeClr>
                  </a:solidFill>
                </a:ln>
              </p:spPr>
              <p:txBody>
                <a:bodyPr>
                  <a:spAutoFit/>
                </a:bodyPr>
                <a:lstStyle/>
                <a:p>
                  <a:pPr algn="ctr">
                    <a:defRPr/>
                  </a:pPr>
                  <a:r>
                    <a:rPr lang="en-GB" sz="1600" dirty="0">
                      <a:solidFill>
                        <a:srgbClr val="006EAB"/>
                      </a:solidFill>
                      <a:latin typeface="Arial"/>
                      <a:ea typeface="ＭＳ Ｐゴシック" charset="-128"/>
                      <a:cs typeface="Arial"/>
                    </a:rPr>
                    <a:t>Interface </a:t>
                  </a:r>
                  <a:r>
                    <a:rPr lang="en-GB" sz="1600" dirty="0" err="1">
                      <a:solidFill>
                        <a:srgbClr val="006EAB"/>
                      </a:solidFill>
                      <a:latin typeface="Arial"/>
                      <a:ea typeface="ＭＳ Ｐゴシック" charset="-128"/>
                      <a:cs typeface="Arial"/>
                    </a:rPr>
                    <a:t>utilisateur</a:t>
                  </a:r>
                  <a:endParaRPr lang="en-GB" sz="1600" dirty="0">
                    <a:solidFill>
                      <a:srgbClr val="006EAB"/>
                    </a:solidFill>
                    <a:latin typeface="Arial"/>
                    <a:ea typeface="ＭＳ Ｐゴシック" charset="-128"/>
                    <a:cs typeface="Arial"/>
                  </a:endParaRPr>
                </a:p>
              </p:txBody>
            </p:sp>
            <p:sp>
              <p:nvSpPr>
                <p:cNvPr id="8" name="TextBox 7"/>
                <p:cNvSpPr txBox="1"/>
                <p:nvPr/>
              </p:nvSpPr>
              <p:spPr>
                <a:xfrm>
                  <a:off x="3428444" y="3428736"/>
                  <a:ext cx="2019465" cy="584319"/>
                </a:xfrm>
                <a:prstGeom prst="rect">
                  <a:avLst/>
                </a:prstGeom>
                <a:noFill/>
                <a:ln>
                  <a:solidFill>
                    <a:schemeClr val="accent1">
                      <a:lumMod val="60000"/>
                      <a:lumOff val="40000"/>
                    </a:schemeClr>
                  </a:solidFill>
                </a:ln>
              </p:spPr>
              <p:txBody>
                <a:bodyPr>
                  <a:spAutoFit/>
                </a:bodyPr>
                <a:lstStyle/>
                <a:p>
                  <a:pPr algn="ctr">
                    <a:defRPr/>
                  </a:pPr>
                  <a:r>
                    <a:rPr lang="en-GB" sz="1600" dirty="0" err="1">
                      <a:solidFill>
                        <a:srgbClr val="006EAB"/>
                      </a:solidFill>
                      <a:latin typeface="Arial"/>
                      <a:ea typeface="ＭＳ Ｐゴシック" charset="-128"/>
                      <a:cs typeface="Arial"/>
                    </a:rPr>
                    <a:t>Traitement</a:t>
                  </a:r>
                  <a:r>
                    <a:rPr lang="en-GB" sz="1600" dirty="0">
                      <a:solidFill>
                        <a:srgbClr val="006EAB"/>
                      </a:solidFill>
                      <a:latin typeface="Arial"/>
                      <a:ea typeface="ＭＳ Ｐゴシック" charset="-128"/>
                      <a:cs typeface="Arial"/>
                    </a:rPr>
                    <a:t> des </a:t>
                  </a:r>
                  <a:r>
                    <a:rPr lang="en-GB" sz="1600" dirty="0" err="1">
                      <a:solidFill>
                        <a:srgbClr val="006EAB"/>
                      </a:solidFill>
                      <a:latin typeface="Arial"/>
                      <a:ea typeface="ＭＳ Ｐゴシック" charset="-128"/>
                      <a:cs typeface="Arial"/>
                    </a:rPr>
                    <a:t>données</a:t>
                  </a:r>
                  <a:r>
                    <a:rPr lang="en-GB" sz="1600" dirty="0">
                      <a:solidFill>
                        <a:srgbClr val="006EAB"/>
                      </a:solidFill>
                      <a:latin typeface="Arial"/>
                      <a:ea typeface="ＭＳ Ｐゴシック" charset="-128"/>
                      <a:cs typeface="Arial"/>
                    </a:rPr>
                    <a:t> </a:t>
                  </a:r>
                  <a:r>
                    <a:rPr lang="en-GB" sz="1600" dirty="0" err="1">
                      <a:solidFill>
                        <a:srgbClr val="006EAB"/>
                      </a:solidFill>
                      <a:latin typeface="Arial"/>
                      <a:ea typeface="ＭＳ Ｐゴシック" charset="-128"/>
                      <a:cs typeface="Arial"/>
                    </a:rPr>
                    <a:t>Utilisateur</a:t>
                  </a:r>
                  <a:endParaRPr lang="en-GB" sz="1600" dirty="0">
                    <a:solidFill>
                      <a:srgbClr val="006EAB"/>
                    </a:solidFill>
                    <a:latin typeface="Arial"/>
                    <a:ea typeface="ＭＳ Ｐゴシック" charset="-128"/>
                    <a:cs typeface="Arial"/>
                  </a:endParaRPr>
                </a:p>
              </p:txBody>
            </p:sp>
            <p:sp>
              <p:nvSpPr>
                <p:cNvPr id="8209" name="TextBox 8"/>
                <p:cNvSpPr txBox="1">
                  <a:spLocks noChangeArrowheads="1"/>
                </p:cNvSpPr>
                <p:nvPr/>
              </p:nvSpPr>
              <p:spPr bwMode="auto">
                <a:xfrm>
                  <a:off x="6057900" y="3422073"/>
                  <a:ext cx="2095500" cy="58477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600">
                      <a:solidFill>
                        <a:srgbClr val="006EAB"/>
                      </a:solidFill>
                      <a:latin typeface="Arial" charset="0"/>
                    </a:rPr>
                    <a:t>Données d’inventaire ECOINVENT</a:t>
                  </a:r>
                </a:p>
              </p:txBody>
            </p:sp>
            <p:cxnSp>
              <p:nvCxnSpPr>
                <p:cNvPr id="12" name="Straight Arrow Connector 11"/>
                <p:cNvCxnSpPr/>
                <p:nvPr/>
              </p:nvCxnSpPr>
              <p:spPr>
                <a:xfrm flipV="1">
                  <a:off x="4533435" y="2472866"/>
                  <a:ext cx="0" cy="955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11" name="TextBox 16"/>
                <p:cNvSpPr txBox="1">
                  <a:spLocks noChangeArrowheads="1"/>
                </p:cNvSpPr>
                <p:nvPr/>
              </p:nvSpPr>
              <p:spPr bwMode="auto">
                <a:xfrm>
                  <a:off x="3581400" y="2827466"/>
                  <a:ext cx="9525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a:latin typeface="Arial" charset="0"/>
                    </a:rPr>
                    <a:t>Données</a:t>
                  </a:r>
                </a:p>
              </p:txBody>
            </p:sp>
            <p:sp>
              <p:nvSpPr>
                <p:cNvPr id="8212" name="TextBox 17"/>
                <p:cNvSpPr txBox="1">
                  <a:spLocks noChangeArrowheads="1"/>
                </p:cNvSpPr>
                <p:nvPr/>
              </p:nvSpPr>
              <p:spPr bwMode="auto">
                <a:xfrm>
                  <a:off x="4343400" y="2819400"/>
                  <a:ext cx="11049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a:latin typeface="Arial" charset="0"/>
                    </a:rPr>
                    <a:t>Résultats</a:t>
                  </a:r>
                </a:p>
              </p:txBody>
            </p:sp>
            <p:sp>
              <p:nvSpPr>
                <p:cNvPr id="22" name="Freeform 21"/>
                <p:cNvSpPr/>
                <p:nvPr/>
              </p:nvSpPr>
              <p:spPr>
                <a:xfrm>
                  <a:off x="5447910" y="3512891"/>
                  <a:ext cx="609650" cy="311213"/>
                </a:xfrm>
                <a:custGeom>
                  <a:avLst/>
                  <a:gdLst>
                    <a:gd name="connsiteX0" fmla="*/ 0 w 727370"/>
                    <a:gd name="connsiteY0" fmla="*/ 0 h 311728"/>
                    <a:gd name="connsiteX1" fmla="*/ 727364 w 727370"/>
                    <a:gd name="connsiteY1" fmla="*/ 83128 h 311728"/>
                    <a:gd name="connsiteX2" fmla="*/ 10391 w 727370"/>
                    <a:gd name="connsiteY2" fmla="*/ 311728 h 311728"/>
                  </a:gdLst>
                  <a:ahLst/>
                  <a:cxnLst>
                    <a:cxn ang="0">
                      <a:pos x="connsiteX0" y="connsiteY0"/>
                    </a:cxn>
                    <a:cxn ang="0">
                      <a:pos x="connsiteX1" y="connsiteY1"/>
                    </a:cxn>
                    <a:cxn ang="0">
                      <a:pos x="connsiteX2" y="connsiteY2"/>
                    </a:cxn>
                  </a:cxnLst>
                  <a:rect l="l" t="t" r="r" b="b"/>
                  <a:pathLst>
                    <a:path w="727370" h="311728">
                      <a:moveTo>
                        <a:pt x="0" y="0"/>
                      </a:moveTo>
                      <a:cubicBezTo>
                        <a:pt x="362816" y="15586"/>
                        <a:pt x="725632" y="31173"/>
                        <a:pt x="727364" y="83128"/>
                      </a:cubicBezTo>
                      <a:cubicBezTo>
                        <a:pt x="729096" y="135083"/>
                        <a:pt x="369743" y="223405"/>
                        <a:pt x="10391" y="311728"/>
                      </a:cubicBezTo>
                    </a:path>
                  </a:pathLst>
                </a:cu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cxnSp>
              <p:nvCxnSpPr>
                <p:cNvPr id="24" name="Straight Arrow Connector 23"/>
                <p:cNvCxnSpPr/>
                <p:nvPr/>
              </p:nvCxnSpPr>
              <p:spPr>
                <a:xfrm flipH="1">
                  <a:off x="5424096" y="3754240"/>
                  <a:ext cx="246082" cy="55573"/>
                </a:xfrm>
                <a:prstGeom prst="straightConnector1">
                  <a:avLst/>
                </a:prstGeom>
                <a:ln w="1270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3276032" y="1980641"/>
                  <a:ext cx="2417961" cy="2362682"/>
                </a:xfrm>
                <a:prstGeom prst="rect">
                  <a:avLst/>
                </a:prstGeom>
                <a:noFill/>
                <a:ln>
                  <a:solidFill>
                    <a:schemeClr val="accent1">
                      <a:lumMod val="60000"/>
                      <a:lumOff val="40000"/>
                    </a:schemeClr>
                  </a:solidFill>
                  <a:prstDash val="lg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9" name="Rectangle 28"/>
                <p:cNvSpPr/>
                <p:nvPr/>
              </p:nvSpPr>
              <p:spPr>
                <a:xfrm>
                  <a:off x="3155372" y="1845676"/>
                  <a:ext cx="7055428" cy="2878724"/>
                </a:xfrm>
                <a:prstGeom prst="rect">
                  <a:avLst/>
                </a:prstGeom>
                <a:noFill/>
                <a:ln>
                  <a:solidFill>
                    <a:srgbClr val="C00000"/>
                  </a:solidFill>
                  <a:prstDash val="lg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grpSp>
          <p:sp>
            <p:nvSpPr>
              <p:cNvPr id="30" name="TextBox 29"/>
              <p:cNvSpPr txBox="1"/>
              <p:nvPr/>
            </p:nvSpPr>
            <p:spPr>
              <a:xfrm>
                <a:off x="3733269" y="4114676"/>
                <a:ext cx="1295506" cy="246113"/>
              </a:xfrm>
              <a:prstGeom prst="rect">
                <a:avLst/>
              </a:prstGeom>
              <a:noFill/>
              <a:ln>
                <a:noFill/>
              </a:ln>
            </p:spPr>
            <p:txBody>
              <a:bodyPr>
                <a:spAutoFit/>
              </a:bodyPr>
              <a:lstStyle/>
              <a:p>
                <a:pPr algn="ctr">
                  <a:defRPr/>
                </a:pPr>
                <a:r>
                  <a:rPr lang="en-GB" sz="1000" b="1" dirty="0" err="1">
                    <a:solidFill>
                      <a:schemeClr val="accent1">
                        <a:lumMod val="60000"/>
                        <a:lumOff val="40000"/>
                      </a:schemeClr>
                    </a:solidFill>
                    <a:latin typeface="Arial"/>
                    <a:ea typeface="ＭＳ Ｐゴシック" charset="-128"/>
                    <a:cs typeface="Arial"/>
                  </a:rPr>
                  <a:t>Profil</a:t>
                </a:r>
                <a:r>
                  <a:rPr lang="en-GB" sz="1000" b="1" dirty="0">
                    <a:solidFill>
                      <a:schemeClr val="accent1">
                        <a:lumMod val="60000"/>
                        <a:lumOff val="40000"/>
                      </a:schemeClr>
                    </a:solidFill>
                    <a:latin typeface="Arial"/>
                    <a:ea typeface="ＭＳ Ｐゴシック" charset="-128"/>
                    <a:cs typeface="Arial"/>
                  </a:rPr>
                  <a:t> </a:t>
                </a:r>
                <a:r>
                  <a:rPr lang="en-GB" sz="1000" b="1" dirty="0" err="1">
                    <a:solidFill>
                      <a:schemeClr val="accent1">
                        <a:lumMod val="60000"/>
                        <a:lumOff val="40000"/>
                      </a:schemeClr>
                    </a:solidFill>
                    <a:latin typeface="Arial"/>
                    <a:ea typeface="ＭＳ Ｐゴシック" charset="-128"/>
                    <a:cs typeface="Arial"/>
                  </a:rPr>
                  <a:t>débutant</a:t>
                </a:r>
                <a:endParaRPr lang="en-GB" sz="1000" b="1" dirty="0">
                  <a:solidFill>
                    <a:schemeClr val="accent1">
                      <a:lumMod val="60000"/>
                      <a:lumOff val="40000"/>
                    </a:schemeClr>
                  </a:solidFill>
                  <a:latin typeface="Arial"/>
                  <a:ea typeface="ＭＳ Ｐゴシック" charset="-128"/>
                  <a:cs typeface="Arial"/>
                </a:endParaRPr>
              </a:p>
            </p:txBody>
          </p:sp>
        </p:grpSp>
        <p:sp>
          <p:nvSpPr>
            <p:cNvPr id="36" name="Right Brace 35"/>
            <p:cNvSpPr/>
            <p:nvPr/>
          </p:nvSpPr>
          <p:spPr>
            <a:xfrm>
              <a:off x="7118184" y="3786509"/>
              <a:ext cx="152412" cy="59067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GB"/>
            </a:p>
          </p:txBody>
        </p:sp>
        <p:sp>
          <p:nvSpPr>
            <p:cNvPr id="8203" name="TextBox 37"/>
            <p:cNvSpPr txBox="1">
              <a:spLocks noChangeArrowheads="1"/>
            </p:cNvSpPr>
            <p:nvPr/>
          </p:nvSpPr>
          <p:spPr bwMode="auto">
            <a:xfrm>
              <a:off x="7162800" y="3787914"/>
              <a:ext cx="1981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dirty="0">
                  <a:solidFill>
                    <a:srgbClr val="000000"/>
                  </a:solidFill>
                  <a:latin typeface="Arial" charset="0"/>
                </a:rPr>
                <a:t>PI </a:t>
              </a:r>
              <a:r>
                <a:rPr lang="en-GB" sz="1000" b="1" dirty="0" err="1">
                  <a:solidFill>
                    <a:srgbClr val="000000"/>
                  </a:solidFill>
                  <a:latin typeface="Arial" charset="0"/>
                </a:rPr>
                <a:t>ecoinvent</a:t>
              </a:r>
              <a:r>
                <a:rPr lang="en-GB" sz="1000" b="1" dirty="0">
                  <a:solidFill>
                    <a:srgbClr val="000000"/>
                  </a:solidFill>
                  <a:latin typeface="Arial" charset="0"/>
                </a:rPr>
                <a:t> – License Tudor </a:t>
              </a:r>
            </a:p>
            <a:p>
              <a:pPr algn="ctr" eaLnBrk="1" hangingPunct="1"/>
              <a:endParaRPr lang="en-GB" sz="1000" b="1" dirty="0">
                <a:solidFill>
                  <a:srgbClr val="000000"/>
                </a:solidFill>
                <a:latin typeface="Arial" charset="0"/>
              </a:endParaRPr>
            </a:p>
            <a:p>
              <a:pPr algn="ctr" eaLnBrk="1" hangingPunct="1"/>
              <a:r>
                <a:rPr lang="en-GB" sz="1000" b="1" dirty="0">
                  <a:solidFill>
                    <a:srgbClr val="000000"/>
                  </a:solidFill>
                  <a:latin typeface="Arial" charset="0"/>
                </a:rPr>
                <a:t>+ </a:t>
              </a:r>
              <a:r>
                <a:rPr lang="en-GB" sz="1000" b="1" dirty="0" err="1">
                  <a:solidFill>
                    <a:srgbClr val="000000"/>
                  </a:solidFill>
                  <a:latin typeface="Arial" charset="0"/>
                </a:rPr>
                <a:t>Coût</a:t>
              </a:r>
              <a:r>
                <a:rPr lang="en-GB" sz="1000" b="1" dirty="0">
                  <a:solidFill>
                    <a:srgbClr val="000000"/>
                  </a:solidFill>
                  <a:latin typeface="Arial" charset="0"/>
                </a:rPr>
                <a:t> </a:t>
              </a:r>
              <a:r>
                <a:rPr lang="en-GB" sz="1000" b="1" dirty="0" err="1">
                  <a:solidFill>
                    <a:srgbClr val="000000"/>
                  </a:solidFill>
                  <a:latin typeface="Arial" charset="0"/>
                </a:rPr>
                <a:t>additionnel</a:t>
              </a:r>
              <a:r>
                <a:rPr lang="en-GB" sz="1000" b="1" dirty="0">
                  <a:solidFill>
                    <a:srgbClr val="000000"/>
                  </a:solidFill>
                  <a:latin typeface="Arial" charset="0"/>
                </a:rPr>
                <a:t> 900€ pour </a:t>
              </a:r>
              <a:r>
                <a:rPr lang="en-GB" sz="1000" b="1" dirty="0" err="1">
                  <a:solidFill>
                    <a:srgbClr val="000000"/>
                  </a:solidFill>
                  <a:latin typeface="Arial" charset="0"/>
                </a:rPr>
                <a:t>profil</a:t>
              </a:r>
              <a:r>
                <a:rPr lang="en-GB" sz="1000" b="1" dirty="0">
                  <a:solidFill>
                    <a:srgbClr val="000000"/>
                  </a:solidFill>
                  <a:latin typeface="Arial" charset="0"/>
                </a:rPr>
                <a:t> expert</a:t>
              </a:r>
            </a:p>
          </p:txBody>
        </p:sp>
      </p:grpSp>
      <p:cxnSp>
        <p:nvCxnSpPr>
          <p:cNvPr id="34" name="Straight Arrow Connector 33"/>
          <p:cNvCxnSpPr>
            <a:endCxn id="8" idx="0"/>
          </p:cNvCxnSpPr>
          <p:nvPr/>
        </p:nvCxnSpPr>
        <p:spPr>
          <a:xfrm>
            <a:off x="1968500" y="3157538"/>
            <a:ext cx="0" cy="9572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96867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1400"/>
            <a:ext cx="8229600" cy="1143000"/>
          </a:xfrm>
        </p:spPr>
        <p:txBody>
          <a:bodyPr>
            <a:normAutofit/>
          </a:bodyPr>
          <a:lstStyle/>
          <a:p>
            <a:r>
              <a:rPr lang="en-GB" sz="2800" b="1" dirty="0" smtClean="0">
                <a:ea typeface="ＭＳ Ｐゴシック" pitchFamily="34" charset="-128"/>
                <a:cs typeface="Arial" charset="0"/>
              </a:rPr>
              <a:t>WP2 - </a:t>
            </a:r>
            <a:r>
              <a:rPr lang="en-GB" sz="2800" b="1" dirty="0">
                <a:ea typeface="ＭＳ Ｐゴシック" pitchFamily="34" charset="-128"/>
                <a:cs typeface="Arial" charset="0"/>
              </a:rPr>
              <a:t>Format </a:t>
            </a:r>
            <a:r>
              <a:rPr lang="en-GB" sz="2800" b="1" dirty="0" err="1">
                <a:ea typeface="ＭＳ Ｐゴシック" pitchFamily="34" charset="-128"/>
                <a:cs typeface="Arial" charset="0"/>
              </a:rPr>
              <a:t>actuel</a:t>
            </a:r>
            <a:r>
              <a:rPr lang="en-GB" sz="2800" b="1" dirty="0">
                <a:ea typeface="ＭＳ Ｐゴシック" pitchFamily="34" charset="-128"/>
                <a:cs typeface="Arial" charset="0"/>
              </a:rPr>
              <a:t> </a:t>
            </a:r>
            <a:r>
              <a:rPr lang="en-GB" sz="2800" b="1" dirty="0" err="1">
                <a:ea typeface="ＭＳ Ｐゴシック" pitchFamily="34" charset="-128"/>
                <a:cs typeface="Arial" charset="0"/>
              </a:rPr>
              <a:t>d’ECOPACT</a:t>
            </a:r>
            <a:endParaRPr lang="en-GB" sz="2800" b="1" dirty="0" smtClean="0">
              <a:ea typeface="ＭＳ Ｐゴシック" pitchFamily="34" charset="-128"/>
              <a:cs typeface="Arial" charset="0"/>
            </a:endParaRPr>
          </a:p>
        </p:txBody>
      </p:sp>
      <p:sp>
        <p:nvSpPr>
          <p:cNvPr id="10243" name="Content Placeholder 2"/>
          <p:cNvSpPr>
            <a:spLocks noGrp="1"/>
          </p:cNvSpPr>
          <p:nvPr>
            <p:ph idx="1"/>
          </p:nvPr>
        </p:nvSpPr>
        <p:spPr>
          <a:xfrm>
            <a:off x="457200" y="980728"/>
            <a:ext cx="8686800" cy="4525963"/>
          </a:xfrm>
          <a:ln/>
        </p:spPr>
        <p:txBody>
          <a:bodyPr>
            <a:noAutofit/>
          </a:bodyPr>
          <a:lstStyle/>
          <a:p>
            <a:pPr>
              <a:buFont typeface="Arial" charset="0"/>
              <a:buChar char="•"/>
            </a:pPr>
            <a:r>
              <a:rPr lang="en-GB" sz="2000" b="0" dirty="0" err="1" smtClean="0">
                <a:latin typeface="Arial" charset="0"/>
                <a:ea typeface="ＭＳ Ｐゴシック" pitchFamily="34" charset="-128"/>
                <a:cs typeface="Arial" charset="0"/>
              </a:rPr>
              <a:t>Accès</a:t>
            </a:r>
            <a:r>
              <a:rPr lang="en-GB" sz="2000" b="0" dirty="0" smtClean="0">
                <a:latin typeface="Arial" charset="0"/>
                <a:ea typeface="ＭＳ Ｐゴシック" pitchFamily="34" charset="-128"/>
                <a:cs typeface="Arial" charset="0"/>
              </a:rPr>
              <a:t> </a:t>
            </a:r>
            <a:r>
              <a:rPr lang="en-GB" sz="2000" b="0" dirty="0" err="1" smtClean="0">
                <a:latin typeface="Arial" charset="0"/>
                <a:ea typeface="ＭＳ Ｐゴシック" pitchFamily="34" charset="-128"/>
                <a:cs typeface="Arial" charset="0"/>
              </a:rPr>
              <a:t>gratuit</a:t>
            </a:r>
            <a:r>
              <a:rPr lang="en-GB" sz="2000" b="0" dirty="0" smtClean="0">
                <a:latin typeface="Arial" charset="0"/>
                <a:ea typeface="ＭＳ Ｐゴシック" pitchFamily="34" charset="-128"/>
                <a:cs typeface="Arial" charset="0"/>
              </a:rPr>
              <a:t> à la version web du CRP Henri Tudor pour les </a:t>
            </a:r>
            <a:r>
              <a:rPr lang="en-GB" sz="2000" b="0" dirty="0" err="1" smtClean="0">
                <a:latin typeface="Arial" charset="0"/>
                <a:ea typeface="ＭＳ Ｐゴシック" pitchFamily="34" charset="-128"/>
                <a:cs typeface="Arial" charset="0"/>
              </a:rPr>
              <a:t>partenaires</a:t>
            </a:r>
            <a:r>
              <a:rPr lang="en-GB" sz="2000" b="0" dirty="0" smtClean="0">
                <a:latin typeface="Arial" charset="0"/>
                <a:ea typeface="ＭＳ Ｐゴシック" pitchFamily="34" charset="-128"/>
                <a:cs typeface="Arial" charset="0"/>
              </a:rPr>
              <a:t> du consortium</a:t>
            </a:r>
          </a:p>
          <a:p>
            <a:pPr>
              <a:buFont typeface="Arial" charset="0"/>
              <a:buChar char="•"/>
            </a:pPr>
            <a:r>
              <a:rPr lang="en-GB" sz="2000" dirty="0" smtClean="0">
                <a:latin typeface="Arial" charset="0"/>
                <a:ea typeface="ＭＳ Ｐゴシック" pitchFamily="34" charset="-128"/>
                <a:cs typeface="Arial" charset="0"/>
              </a:rPr>
              <a:t>En </a:t>
            </a:r>
            <a:r>
              <a:rPr lang="en-GB" sz="2000" dirty="0" err="1">
                <a:latin typeface="Arial" charset="0"/>
                <a:ea typeface="ＭＳ Ｐゴシック" pitchFamily="34" charset="-128"/>
                <a:cs typeface="Arial" charset="0"/>
              </a:rPr>
              <a:t>contrepartie</a:t>
            </a:r>
            <a:r>
              <a:rPr lang="en-GB" sz="2000" dirty="0">
                <a:latin typeface="Arial" charset="0"/>
                <a:ea typeface="ＭＳ Ｐゴシック" pitchFamily="34" charset="-128"/>
                <a:cs typeface="Arial" charset="0"/>
              </a:rPr>
              <a:t>: les </a:t>
            </a:r>
            <a:r>
              <a:rPr lang="en-GB" sz="2000" dirty="0" err="1">
                <a:latin typeface="Arial" charset="0"/>
                <a:ea typeface="ＭＳ Ｐゴシック" pitchFamily="34" charset="-128"/>
                <a:cs typeface="Arial" charset="0"/>
              </a:rPr>
              <a:t>partenaires</a:t>
            </a:r>
            <a:r>
              <a:rPr lang="en-GB" sz="2000" dirty="0">
                <a:latin typeface="Arial" charset="0"/>
                <a:ea typeface="ＭＳ Ｐゴシック" pitchFamily="34" charset="-128"/>
                <a:cs typeface="Arial" charset="0"/>
              </a:rPr>
              <a:t> </a:t>
            </a:r>
            <a:r>
              <a:rPr lang="en-GB" sz="2000" dirty="0" err="1">
                <a:latin typeface="Arial" charset="0"/>
                <a:ea typeface="ＭＳ Ｐゴシック" pitchFamily="34" charset="-128"/>
                <a:cs typeface="Arial" charset="0"/>
              </a:rPr>
              <a:t>contribuent</a:t>
            </a:r>
            <a:r>
              <a:rPr lang="en-GB" sz="2000" dirty="0">
                <a:latin typeface="Arial" charset="0"/>
                <a:ea typeface="ＭＳ Ｐゴシック" pitchFamily="34" charset="-128"/>
                <a:cs typeface="Arial" charset="0"/>
              </a:rPr>
              <a:t> au </a:t>
            </a:r>
            <a:r>
              <a:rPr lang="en-GB" sz="2000" dirty="0" err="1">
                <a:latin typeface="Arial" charset="0"/>
                <a:ea typeface="ＭＳ Ｐゴシック" pitchFamily="34" charset="-128"/>
                <a:cs typeface="Arial" charset="0"/>
              </a:rPr>
              <a:t>développement</a:t>
            </a:r>
            <a:r>
              <a:rPr lang="en-GB" sz="2000" dirty="0">
                <a:latin typeface="Arial" charset="0"/>
                <a:ea typeface="ＭＳ Ｐゴシック" pitchFamily="34" charset="-128"/>
                <a:cs typeface="Arial" charset="0"/>
              </a:rPr>
              <a:t> des </a:t>
            </a:r>
            <a:r>
              <a:rPr lang="en-GB" sz="2000" dirty="0" err="1">
                <a:latin typeface="Arial" charset="0"/>
                <a:ea typeface="ＭＳ Ｐゴシック" pitchFamily="34" charset="-128"/>
                <a:cs typeface="Arial" charset="0"/>
              </a:rPr>
              <a:t>données</a:t>
            </a:r>
            <a:r>
              <a:rPr lang="en-GB" sz="2000" dirty="0">
                <a:latin typeface="Arial" charset="0"/>
                <a:ea typeface="ＭＳ Ｐゴシック" pitchFamily="34" charset="-128"/>
                <a:cs typeface="Arial" charset="0"/>
              </a:rPr>
              <a:t> </a:t>
            </a:r>
            <a:r>
              <a:rPr lang="en-GB" sz="2000" dirty="0" err="1">
                <a:latin typeface="Arial" charset="0"/>
                <a:ea typeface="ＭＳ Ｐゴシック" pitchFamily="34" charset="-128"/>
                <a:cs typeface="Arial" charset="0"/>
              </a:rPr>
              <a:t>d’inventaire</a:t>
            </a:r>
            <a:r>
              <a:rPr lang="en-GB" sz="2000" dirty="0">
                <a:latin typeface="Arial" charset="0"/>
                <a:ea typeface="ＭＳ Ｐゴシック" pitchFamily="34" charset="-128"/>
                <a:cs typeface="Arial" charset="0"/>
              </a:rPr>
              <a:t> FRED.</a:t>
            </a:r>
          </a:p>
          <a:p>
            <a:pPr>
              <a:buFont typeface="Arial" charset="0"/>
              <a:buChar char="•"/>
            </a:pPr>
            <a:endParaRPr lang="en-GB" sz="1000" b="0" dirty="0" smtClean="0">
              <a:latin typeface="Arial" charset="0"/>
              <a:ea typeface="ＭＳ Ｐゴシック" pitchFamily="34" charset="-128"/>
              <a:cs typeface="Arial" charset="0"/>
            </a:endParaRPr>
          </a:p>
          <a:p>
            <a:pPr marL="285750" indent="-285750">
              <a:buFont typeface="Wingdings" pitchFamily="2" charset="2"/>
              <a:buChar char="Ø"/>
            </a:pPr>
            <a:r>
              <a:rPr lang="en-GB" sz="2000" b="1" dirty="0" smtClean="0">
                <a:latin typeface="Arial" charset="0"/>
                <a:ea typeface="ＭＳ Ｐゴシック" pitchFamily="34" charset="-128"/>
                <a:cs typeface="Arial" charset="0"/>
              </a:rPr>
              <a:t>Entre </a:t>
            </a:r>
            <a:r>
              <a:rPr lang="en-GB" sz="2000" b="1" dirty="0" err="1" smtClean="0">
                <a:latin typeface="Arial" charset="0"/>
                <a:ea typeface="ＭＳ Ｐゴシック" pitchFamily="34" charset="-128"/>
                <a:cs typeface="Arial" charset="0"/>
              </a:rPr>
              <a:t>Juin</a:t>
            </a:r>
            <a:r>
              <a:rPr lang="en-GB" sz="2000" b="1" dirty="0" smtClean="0">
                <a:latin typeface="Arial" charset="0"/>
                <a:ea typeface="ＭＳ Ｐゴシック" pitchFamily="34" charset="-128"/>
                <a:cs typeface="Arial" charset="0"/>
              </a:rPr>
              <a:t> et </a:t>
            </a:r>
            <a:r>
              <a:rPr lang="en-GB" sz="2000" b="1" dirty="0" err="1" smtClean="0">
                <a:latin typeface="Arial" charset="0"/>
                <a:ea typeface="ＭＳ Ｐゴシック" pitchFamily="34" charset="-128"/>
                <a:cs typeface="Arial" charset="0"/>
              </a:rPr>
              <a:t>Septembre</a:t>
            </a:r>
            <a:r>
              <a:rPr lang="en-GB" sz="2000" b="1" dirty="0" smtClean="0">
                <a:latin typeface="Arial" charset="0"/>
                <a:ea typeface="ＭＳ Ｐゴシック" pitchFamily="34" charset="-128"/>
                <a:cs typeface="Arial" charset="0"/>
              </a:rPr>
              <a:t> 2013: Utilisation par les </a:t>
            </a:r>
            <a:r>
              <a:rPr lang="en-GB" sz="2000" b="1" dirty="0" err="1" smtClean="0">
                <a:latin typeface="Arial" charset="0"/>
                <a:ea typeface="ＭＳ Ｐゴシック" pitchFamily="34" charset="-128"/>
                <a:cs typeface="Arial" charset="0"/>
              </a:rPr>
              <a:t>partenaires</a:t>
            </a:r>
            <a:r>
              <a:rPr lang="en-GB" sz="2000" b="1" dirty="0" smtClean="0">
                <a:latin typeface="Arial" charset="0"/>
                <a:ea typeface="ＭＳ Ｐゴシック" pitchFamily="34" charset="-128"/>
                <a:cs typeface="Arial" charset="0"/>
              </a:rPr>
              <a:t> en interne</a:t>
            </a:r>
          </a:p>
          <a:p>
            <a:pPr marL="285750" indent="-285750">
              <a:buFont typeface="Wingdings" pitchFamily="2" charset="2"/>
              <a:buChar char="Ø"/>
            </a:pPr>
            <a:r>
              <a:rPr lang="en-GB" sz="2000" b="1" dirty="0" smtClean="0">
                <a:latin typeface="Arial" charset="0"/>
                <a:ea typeface="ＭＳ Ｐゴシック" pitchFamily="34" charset="-128"/>
                <a:cs typeface="Arial" charset="0"/>
              </a:rPr>
              <a:t>A </a:t>
            </a:r>
            <a:r>
              <a:rPr lang="en-GB" sz="2000" b="1" dirty="0" err="1" smtClean="0">
                <a:latin typeface="Arial" charset="0"/>
                <a:ea typeface="ＭＳ Ｐゴシック" pitchFamily="34" charset="-128"/>
                <a:cs typeface="Arial" charset="0"/>
              </a:rPr>
              <a:t>partir</a:t>
            </a:r>
            <a:r>
              <a:rPr lang="en-GB" sz="2000" b="1" dirty="0" smtClean="0">
                <a:latin typeface="Arial" charset="0"/>
                <a:ea typeface="ＭＳ Ｐゴシック" pitchFamily="34" charset="-128"/>
                <a:cs typeface="Arial" charset="0"/>
              </a:rPr>
              <a:t> de </a:t>
            </a:r>
            <a:r>
              <a:rPr lang="en-GB" sz="2000" b="1" dirty="0" err="1" smtClean="0">
                <a:latin typeface="Arial" charset="0"/>
                <a:ea typeface="ＭＳ Ｐゴシック" pitchFamily="34" charset="-128"/>
                <a:cs typeface="Arial" charset="0"/>
              </a:rPr>
              <a:t>Septembre</a:t>
            </a:r>
            <a:r>
              <a:rPr lang="en-GB" sz="2000" b="1" dirty="0" smtClean="0">
                <a:latin typeface="Arial" charset="0"/>
                <a:ea typeface="ＭＳ Ｐゴシック" pitchFamily="34" charset="-128"/>
                <a:cs typeface="Arial" charset="0"/>
              </a:rPr>
              <a:t> 2013: Utilisation possible </a:t>
            </a:r>
            <a:r>
              <a:rPr lang="en-GB" sz="2000" b="1" dirty="0" err="1" smtClean="0">
                <a:latin typeface="Arial" charset="0"/>
                <a:ea typeface="ＭＳ Ｐゴシック" pitchFamily="34" charset="-128"/>
                <a:cs typeface="Arial" charset="0"/>
              </a:rPr>
              <a:t>auprès</a:t>
            </a:r>
            <a:r>
              <a:rPr lang="en-GB" sz="2000" b="1" dirty="0" smtClean="0">
                <a:latin typeface="Arial" charset="0"/>
                <a:ea typeface="ＭＳ Ｐゴシック" pitchFamily="34" charset="-128"/>
                <a:cs typeface="Arial" charset="0"/>
              </a:rPr>
              <a:t> </a:t>
            </a:r>
            <a:r>
              <a:rPr lang="en-GB" sz="2000" b="1" dirty="0" err="1" smtClean="0">
                <a:latin typeface="Arial" charset="0"/>
                <a:ea typeface="ＭＳ Ｐゴシック" pitchFamily="34" charset="-128"/>
                <a:cs typeface="Arial" charset="0"/>
              </a:rPr>
              <a:t>d’entreprise</a:t>
            </a:r>
            <a:r>
              <a:rPr lang="en-GB" sz="2000" b="1" dirty="0" smtClean="0">
                <a:latin typeface="Arial" charset="0"/>
                <a:ea typeface="ＭＳ Ｐゴシック" pitchFamily="34" charset="-128"/>
                <a:cs typeface="Arial" charset="0"/>
              </a:rPr>
              <a:t> pour </a:t>
            </a:r>
            <a:r>
              <a:rPr lang="en-GB" sz="2000" b="1" dirty="0" err="1" smtClean="0">
                <a:latin typeface="Arial" charset="0"/>
                <a:ea typeface="ＭＳ Ｐゴシック" pitchFamily="34" charset="-128"/>
                <a:cs typeface="Arial" charset="0"/>
              </a:rPr>
              <a:t>sensibilisation</a:t>
            </a:r>
            <a:r>
              <a:rPr lang="en-GB" sz="2000" b="1" dirty="0" smtClean="0">
                <a:latin typeface="Arial" charset="0"/>
                <a:ea typeface="ＭＳ Ｐゴシック" pitchFamily="34" charset="-128"/>
                <a:cs typeface="Arial" charset="0"/>
              </a:rPr>
              <a:t> (ECOPACT </a:t>
            </a:r>
            <a:r>
              <a:rPr lang="en-GB" sz="2000" b="1" dirty="0" err="1" smtClean="0">
                <a:latin typeface="Arial" charset="0"/>
                <a:ea typeface="ＭＳ Ｐゴシック" pitchFamily="34" charset="-128"/>
                <a:cs typeface="Arial" charset="0"/>
              </a:rPr>
              <a:t>partiellement</a:t>
            </a:r>
            <a:r>
              <a:rPr lang="en-GB" sz="2000" b="1" dirty="0" smtClean="0">
                <a:latin typeface="Arial" charset="0"/>
                <a:ea typeface="ＭＳ Ｐゴシック" pitchFamily="34" charset="-128"/>
                <a:cs typeface="Arial" charset="0"/>
              </a:rPr>
              <a:t> </a:t>
            </a:r>
            <a:r>
              <a:rPr lang="en-GB" sz="2000" b="1" dirty="0" err="1" smtClean="0">
                <a:latin typeface="Arial" charset="0"/>
                <a:ea typeface="ＭＳ Ｐゴシック" pitchFamily="34" charset="-128"/>
                <a:cs typeface="Arial" charset="0"/>
              </a:rPr>
              <a:t>adapté</a:t>
            </a:r>
            <a:r>
              <a:rPr lang="en-GB" sz="2000" b="1" dirty="0" smtClean="0">
                <a:latin typeface="Arial" charset="0"/>
                <a:ea typeface="ＭＳ Ｐゴシック" pitchFamily="34" charset="-128"/>
                <a:cs typeface="Arial" charset="0"/>
              </a:rPr>
              <a:t> au </a:t>
            </a:r>
            <a:r>
              <a:rPr lang="en-GB" sz="2000" b="1" dirty="0" err="1" smtClean="0">
                <a:latin typeface="Arial" charset="0"/>
                <a:ea typeface="ＭＳ Ｐゴシック" pitchFamily="34" charset="-128"/>
                <a:cs typeface="Arial" charset="0"/>
              </a:rPr>
              <a:t>secteur</a:t>
            </a:r>
            <a:r>
              <a:rPr lang="en-GB" sz="2000" b="1" dirty="0" smtClean="0">
                <a:latin typeface="Arial" charset="0"/>
                <a:ea typeface="ＭＳ Ｐゴシック" pitchFamily="34" charset="-128"/>
                <a:cs typeface="Arial" charset="0"/>
              </a:rPr>
              <a:t>)</a:t>
            </a:r>
          </a:p>
          <a:p>
            <a:pPr marL="0" indent="0"/>
            <a:endParaRPr lang="en-GB" sz="1000" dirty="0" smtClean="0">
              <a:latin typeface="Arial" charset="0"/>
              <a:ea typeface="ＭＳ Ｐゴシック" pitchFamily="34" charset="-128"/>
              <a:cs typeface="Arial" charset="0"/>
            </a:endParaRPr>
          </a:p>
          <a:p>
            <a:pPr>
              <a:buFont typeface="Wingdings" pitchFamily="2" charset="2"/>
              <a:buChar char="Ø"/>
            </a:pPr>
            <a:r>
              <a:rPr lang="en-GB" sz="2000" b="1" dirty="0" err="1" smtClean="0">
                <a:latin typeface="Arial" charset="0"/>
                <a:ea typeface="ＭＳ Ｐゴシック" pitchFamily="34" charset="-128"/>
                <a:cs typeface="Arial" charset="0"/>
              </a:rPr>
              <a:t>Termes</a:t>
            </a:r>
            <a:r>
              <a:rPr lang="en-GB" sz="2000" b="1" dirty="0" smtClean="0">
                <a:latin typeface="Arial" charset="0"/>
                <a:ea typeface="ＭＳ Ｐゴシック" pitchFamily="34" charset="-128"/>
                <a:cs typeface="Arial" charset="0"/>
              </a:rPr>
              <a:t> </a:t>
            </a:r>
            <a:r>
              <a:rPr lang="en-GB" sz="2000" b="1" dirty="0" err="1">
                <a:latin typeface="Arial" charset="0"/>
                <a:ea typeface="ＭＳ Ｐゴシック" pitchFamily="34" charset="-128"/>
                <a:cs typeface="Arial" charset="0"/>
              </a:rPr>
              <a:t>d’utilisation</a:t>
            </a:r>
            <a:r>
              <a:rPr lang="en-GB" sz="2000" b="1" dirty="0">
                <a:latin typeface="Arial" charset="0"/>
                <a:ea typeface="ＭＳ Ｐゴシック" pitchFamily="34" charset="-128"/>
                <a:cs typeface="Arial" charset="0"/>
              </a:rPr>
              <a:t> </a:t>
            </a:r>
            <a:r>
              <a:rPr lang="en-GB" sz="2000" b="1" dirty="0" err="1">
                <a:latin typeface="Arial" charset="0"/>
                <a:ea typeface="ＭＳ Ｐゴシック" pitchFamily="34" charset="-128"/>
                <a:cs typeface="Arial" charset="0"/>
              </a:rPr>
              <a:t>spécifiques</a:t>
            </a:r>
            <a:r>
              <a:rPr lang="en-GB" sz="2000" b="1" dirty="0">
                <a:latin typeface="Arial" charset="0"/>
                <a:ea typeface="ＭＳ Ｐゴシック" pitchFamily="34" charset="-128"/>
                <a:cs typeface="Arial" charset="0"/>
              </a:rPr>
              <a:t> à signer entre Tudor et </a:t>
            </a:r>
            <a:r>
              <a:rPr lang="en-GB" sz="2000" b="1" dirty="0" err="1">
                <a:latin typeface="Arial" charset="0"/>
                <a:ea typeface="ＭＳ Ｐゴシック" pitchFamily="34" charset="-128"/>
                <a:cs typeface="Arial" charset="0"/>
              </a:rPr>
              <a:t>chaque</a:t>
            </a:r>
            <a:r>
              <a:rPr lang="en-GB" sz="2000" b="1" dirty="0">
                <a:latin typeface="Arial" charset="0"/>
                <a:ea typeface="ＭＳ Ｐゴシック" pitchFamily="34" charset="-128"/>
                <a:cs typeface="Arial" charset="0"/>
              </a:rPr>
              <a:t> </a:t>
            </a:r>
            <a:r>
              <a:rPr lang="en-GB" sz="2000" b="1" dirty="0" err="1">
                <a:latin typeface="Arial" charset="0"/>
                <a:ea typeface="ＭＳ Ｐゴシック" pitchFamily="34" charset="-128"/>
                <a:cs typeface="Arial" charset="0"/>
              </a:rPr>
              <a:t>partenaire</a:t>
            </a:r>
            <a:endParaRPr lang="en-GB" sz="2000" b="1" dirty="0">
              <a:latin typeface="Arial" charset="0"/>
              <a:ea typeface="ＭＳ Ｐゴシック" pitchFamily="34" charset="-128"/>
              <a:cs typeface="Arial" charset="0"/>
            </a:endParaRPr>
          </a:p>
          <a:p>
            <a:pPr lvl="1">
              <a:buFont typeface="Arial" charset="0"/>
              <a:buChar char="•"/>
            </a:pPr>
            <a:r>
              <a:rPr lang="en-GB" sz="1800" dirty="0" err="1">
                <a:solidFill>
                  <a:srgbClr val="000000"/>
                </a:solidFill>
                <a:latin typeface="Arial" charset="0"/>
                <a:ea typeface="ＭＳ Ｐゴシック" pitchFamily="34" charset="-128"/>
                <a:cs typeface="Arial" charset="0"/>
              </a:rPr>
              <a:t>Principales</a:t>
            </a:r>
            <a:r>
              <a:rPr lang="en-GB" sz="1800" dirty="0">
                <a:solidFill>
                  <a:srgbClr val="000000"/>
                </a:solidFill>
                <a:latin typeface="Arial" charset="0"/>
                <a:ea typeface="ＭＳ Ｐゴシック" pitchFamily="34" charset="-128"/>
                <a:cs typeface="Arial" charset="0"/>
              </a:rPr>
              <a:t> clauses: </a:t>
            </a:r>
            <a:endParaRPr lang="en-GB" sz="1800" dirty="0" smtClean="0">
              <a:solidFill>
                <a:srgbClr val="000000"/>
              </a:solidFill>
              <a:latin typeface="Arial" charset="0"/>
              <a:ea typeface="ＭＳ Ｐゴシック" pitchFamily="34" charset="-128"/>
              <a:cs typeface="Arial" charset="0"/>
            </a:endParaRPr>
          </a:p>
          <a:p>
            <a:pPr lvl="2"/>
            <a:r>
              <a:rPr lang="en-GB" sz="1800" dirty="0" smtClean="0">
                <a:solidFill>
                  <a:srgbClr val="000000"/>
                </a:solidFill>
                <a:latin typeface="Arial" charset="0"/>
                <a:ea typeface="ＭＳ Ｐゴシック" pitchFamily="34" charset="-128"/>
                <a:cs typeface="Arial" charset="0"/>
              </a:rPr>
              <a:t>Limitation </a:t>
            </a:r>
            <a:r>
              <a:rPr lang="en-GB" sz="1800" dirty="0">
                <a:solidFill>
                  <a:srgbClr val="000000"/>
                </a:solidFill>
                <a:latin typeface="Arial" charset="0"/>
                <a:ea typeface="ＭＳ Ｐゴシック" pitchFamily="34" charset="-128"/>
                <a:cs typeface="Arial" charset="0"/>
              </a:rPr>
              <a:t>à </a:t>
            </a:r>
            <a:r>
              <a:rPr lang="en-GB" sz="1800" dirty="0" err="1">
                <a:solidFill>
                  <a:srgbClr val="000000"/>
                </a:solidFill>
                <a:latin typeface="Arial" charset="0"/>
                <a:ea typeface="ＭＳ Ｐゴシック" pitchFamily="34" charset="-128"/>
                <a:cs typeface="Arial" charset="0"/>
              </a:rPr>
              <a:t>l’usage</a:t>
            </a:r>
            <a:r>
              <a:rPr lang="en-GB" sz="1800" dirty="0">
                <a:solidFill>
                  <a:srgbClr val="000000"/>
                </a:solidFill>
                <a:latin typeface="Arial" charset="0"/>
                <a:ea typeface="ＭＳ Ｐゴシック" pitchFamily="34" charset="-128"/>
                <a:cs typeface="Arial" charset="0"/>
              </a:rPr>
              <a:t> du </a:t>
            </a:r>
            <a:r>
              <a:rPr lang="en-GB" sz="1800" dirty="0" err="1" smtClean="0">
                <a:solidFill>
                  <a:srgbClr val="000000"/>
                </a:solidFill>
                <a:latin typeface="Arial" charset="0"/>
                <a:ea typeface="ＭＳ Ｐゴシック" pitchFamily="34" charset="-128"/>
                <a:cs typeface="Arial" charset="0"/>
              </a:rPr>
              <a:t>partenaire</a:t>
            </a:r>
            <a:r>
              <a:rPr lang="en-GB" sz="1800" dirty="0" smtClean="0">
                <a:solidFill>
                  <a:srgbClr val="000000"/>
                </a:solidFill>
                <a:latin typeface="Arial" charset="0"/>
                <a:ea typeface="ＭＳ Ｐゴシック" pitchFamily="34" charset="-128"/>
                <a:cs typeface="Arial" charset="0"/>
              </a:rPr>
              <a:t> </a:t>
            </a:r>
            <a:r>
              <a:rPr lang="en-GB" sz="1800" dirty="0">
                <a:solidFill>
                  <a:srgbClr val="000000"/>
                </a:solidFill>
                <a:latin typeface="Arial" charset="0"/>
                <a:ea typeface="ＭＳ Ｐゴシック" pitchFamily="34" charset="-128"/>
                <a:cs typeface="Arial" charset="0"/>
              </a:rPr>
              <a:t>à des fins non </a:t>
            </a:r>
            <a:r>
              <a:rPr lang="en-GB" sz="1800" dirty="0" err="1">
                <a:solidFill>
                  <a:srgbClr val="000000"/>
                </a:solidFill>
                <a:latin typeface="Arial" charset="0"/>
                <a:ea typeface="ＭＳ Ｐゴシック" pitchFamily="34" charset="-128"/>
                <a:cs typeface="Arial" charset="0"/>
              </a:rPr>
              <a:t>commerciales</a:t>
            </a:r>
            <a:r>
              <a:rPr lang="en-GB" sz="1800" dirty="0">
                <a:solidFill>
                  <a:srgbClr val="000000"/>
                </a:solidFill>
                <a:latin typeface="Arial" charset="0"/>
                <a:ea typeface="ＭＳ Ｐゴシック" pitchFamily="34" charset="-128"/>
                <a:cs typeface="Arial" charset="0"/>
              </a:rPr>
              <a:t>. </a:t>
            </a:r>
            <a:endParaRPr lang="en-GB" sz="1800" dirty="0" smtClean="0">
              <a:solidFill>
                <a:srgbClr val="000000"/>
              </a:solidFill>
              <a:latin typeface="Arial" charset="0"/>
              <a:ea typeface="ＭＳ Ｐゴシック" pitchFamily="34" charset="-128"/>
              <a:cs typeface="Arial" charset="0"/>
            </a:endParaRPr>
          </a:p>
          <a:p>
            <a:pPr lvl="2"/>
            <a:r>
              <a:rPr lang="en-GB" sz="1800" dirty="0" err="1" smtClean="0">
                <a:solidFill>
                  <a:srgbClr val="000000"/>
                </a:solidFill>
                <a:latin typeface="Arial" charset="0"/>
                <a:ea typeface="ＭＳ Ｐゴシック" pitchFamily="34" charset="-128"/>
                <a:cs typeface="Arial" charset="0"/>
              </a:rPr>
              <a:t>Contrepartie</a:t>
            </a:r>
            <a:r>
              <a:rPr lang="en-GB" sz="1800" dirty="0" smtClean="0">
                <a:solidFill>
                  <a:srgbClr val="000000"/>
                </a:solidFill>
                <a:latin typeface="Arial" charset="0"/>
                <a:ea typeface="ＭＳ Ｐゴシック" pitchFamily="34" charset="-128"/>
                <a:cs typeface="Arial" charset="0"/>
              </a:rPr>
              <a:t> </a:t>
            </a:r>
            <a:r>
              <a:rPr lang="en-GB" sz="1800" dirty="0">
                <a:solidFill>
                  <a:srgbClr val="000000"/>
                </a:solidFill>
                <a:latin typeface="Arial" charset="0"/>
                <a:ea typeface="ＭＳ Ｐゴシック" pitchFamily="34" charset="-128"/>
                <a:cs typeface="Arial" charset="0"/>
              </a:rPr>
              <a:t>pour le </a:t>
            </a:r>
            <a:r>
              <a:rPr lang="en-GB" sz="1800" dirty="0" err="1">
                <a:solidFill>
                  <a:srgbClr val="000000"/>
                </a:solidFill>
                <a:latin typeface="Arial" charset="0"/>
                <a:ea typeface="ＭＳ Ｐゴシック" pitchFamily="34" charset="-128"/>
                <a:cs typeface="Arial" charset="0"/>
              </a:rPr>
              <a:t>développement</a:t>
            </a:r>
            <a:r>
              <a:rPr lang="en-GB" sz="1800" dirty="0">
                <a:solidFill>
                  <a:srgbClr val="000000"/>
                </a:solidFill>
                <a:latin typeface="Arial" charset="0"/>
                <a:ea typeface="ＭＳ Ｐゴシック" pitchFamily="34" charset="-128"/>
                <a:cs typeface="Arial" charset="0"/>
              </a:rPr>
              <a:t> </a:t>
            </a:r>
            <a:r>
              <a:rPr lang="en-GB" sz="1800" dirty="0" err="1" smtClean="0">
                <a:solidFill>
                  <a:srgbClr val="000000"/>
                </a:solidFill>
                <a:latin typeface="Arial" charset="0"/>
                <a:ea typeface="ＭＳ Ｐゴシック" pitchFamily="34" charset="-128"/>
                <a:cs typeface="Arial" charset="0"/>
              </a:rPr>
              <a:t>d’inventaires</a:t>
            </a:r>
            <a:r>
              <a:rPr lang="en-GB" sz="1800" dirty="0" smtClean="0">
                <a:solidFill>
                  <a:srgbClr val="000000"/>
                </a:solidFill>
                <a:latin typeface="Arial" charset="0"/>
                <a:ea typeface="ＭＳ Ｐゴシック" pitchFamily="34" charset="-128"/>
                <a:cs typeface="Arial" charset="0"/>
              </a:rPr>
              <a:t> (modules de </a:t>
            </a:r>
            <a:r>
              <a:rPr lang="en-GB" sz="1800" dirty="0" err="1" smtClean="0">
                <a:solidFill>
                  <a:srgbClr val="000000"/>
                </a:solidFill>
                <a:latin typeface="Arial" charset="0"/>
                <a:ea typeface="ＭＳ Ｐゴシック" pitchFamily="34" charset="-128"/>
                <a:cs typeface="Arial" charset="0"/>
              </a:rPr>
              <a:t>données</a:t>
            </a:r>
            <a:r>
              <a:rPr lang="en-GB" sz="1800" dirty="0" smtClean="0">
                <a:solidFill>
                  <a:srgbClr val="000000"/>
                </a:solidFill>
                <a:latin typeface="Arial" charset="0"/>
                <a:ea typeface="ＭＳ Ｐゴシック" pitchFamily="34" charset="-128"/>
                <a:cs typeface="Arial" charset="0"/>
              </a:rPr>
              <a:t>).</a:t>
            </a:r>
            <a:endParaRPr lang="en-GB" sz="1800" dirty="0">
              <a:solidFill>
                <a:srgbClr val="000000"/>
              </a:solidFill>
              <a:latin typeface="Arial" charset="0"/>
              <a:ea typeface="ＭＳ Ｐゴシック" pitchFamily="34" charset="-128"/>
              <a:cs typeface="Arial" charset="0"/>
            </a:endParaRPr>
          </a:p>
          <a:p>
            <a:pPr lvl="1">
              <a:buFont typeface="Arial" charset="0"/>
              <a:buChar char="•"/>
            </a:pPr>
            <a:endParaRPr lang="en-GB" sz="1800" dirty="0">
              <a:latin typeface="Arial" charset="0"/>
              <a:ea typeface="ＭＳ Ｐゴシック" pitchFamily="34" charset="-128"/>
              <a:cs typeface="Arial" charset="0"/>
            </a:endParaRPr>
          </a:p>
          <a:p>
            <a:pPr>
              <a:buFont typeface="Wingdings" pitchFamily="2" charset="2"/>
              <a:buChar char="Ø"/>
            </a:pPr>
            <a:endParaRPr lang="en-GB" sz="1800" dirty="0" smtClean="0">
              <a:latin typeface="Arial" charset="0"/>
              <a:ea typeface="ＭＳ Ｐゴシック" pitchFamily="34" charset="-128"/>
              <a:cs typeface="Arial" charset="0"/>
            </a:endParaRPr>
          </a:p>
        </p:txBody>
      </p:sp>
      <p:sp>
        <p:nvSpPr>
          <p:cNvPr id="1024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fld id="{596DCA93-EC39-4DA9-B7BC-BEE2C070EC07}" type="datetime1">
              <a:rPr lang="en-US" sz="1000" smtClean="0">
                <a:solidFill>
                  <a:srgbClr val="898989"/>
                </a:solidFill>
                <a:latin typeface="Arial" charset="0"/>
              </a:rPr>
              <a:pPr/>
              <a:t>5/13/2013</a:t>
            </a:fld>
            <a:endParaRPr lang="en-US" sz="1000" smtClean="0">
              <a:solidFill>
                <a:srgbClr val="898989"/>
              </a:solidFill>
              <a:latin typeface="Arial" charset="0"/>
            </a:endParaRPr>
          </a:p>
        </p:txBody>
      </p:sp>
      <p:sp>
        <p:nvSpPr>
          <p:cNvPr id="1024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r>
              <a:rPr lang="en-US" sz="1000" smtClean="0">
                <a:solidFill>
                  <a:srgbClr val="898989"/>
                </a:solidFill>
                <a:latin typeface="Arial" charset="0"/>
                <a:cs typeface="Arial" charset="0"/>
              </a:rPr>
              <a:t>Presentation Tudor</a:t>
            </a:r>
          </a:p>
        </p:txBody>
      </p:sp>
      <p:sp>
        <p:nvSpPr>
          <p:cNvPr id="102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fld id="{4E6D1722-FAB2-4232-A5EA-B54A8ED3C220}" type="slidenum">
              <a:rPr lang="en-US" sz="1000" smtClean="0">
                <a:solidFill>
                  <a:srgbClr val="898989"/>
                </a:solidFill>
                <a:latin typeface="Arial" charset="0"/>
              </a:rPr>
              <a:pPr/>
              <a:t>4</a:t>
            </a:fld>
            <a:endParaRPr lang="en-US" sz="1000" smtClean="0">
              <a:solidFill>
                <a:srgbClr val="898989"/>
              </a:solidFill>
              <a:latin typeface="Arial" charset="0"/>
            </a:endParaRPr>
          </a:p>
        </p:txBody>
      </p:sp>
    </p:spTree>
    <p:extLst>
      <p:ext uri="{BB962C8B-B14F-4D97-AF65-F5344CB8AC3E}">
        <p14:creationId xmlns:p14="http://schemas.microsoft.com/office/powerpoint/2010/main" val="2467748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ight Brace 41"/>
          <p:cNvSpPr/>
          <p:nvPr/>
        </p:nvSpPr>
        <p:spPr>
          <a:xfrm>
            <a:off x="3071813" y="2875161"/>
            <a:ext cx="152400" cy="236220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GB"/>
          </a:p>
        </p:txBody>
      </p:sp>
      <p:sp>
        <p:nvSpPr>
          <p:cNvPr id="9219" name="Title 1"/>
          <p:cNvSpPr>
            <a:spLocks noGrp="1"/>
          </p:cNvSpPr>
          <p:nvPr>
            <p:ph type="title"/>
          </p:nvPr>
        </p:nvSpPr>
        <p:spPr>
          <a:xfrm>
            <a:off x="457200" y="44624"/>
            <a:ext cx="8229600" cy="960437"/>
          </a:xfrm>
        </p:spPr>
        <p:txBody>
          <a:bodyPr/>
          <a:lstStyle/>
          <a:p>
            <a:r>
              <a:rPr lang="en-GB" sz="2400" b="1" dirty="0" smtClean="0">
                <a:ea typeface="ＭＳ Ｐゴシック" pitchFamily="34" charset="-128"/>
                <a:cs typeface="Arial" charset="0"/>
              </a:rPr>
              <a:t>WP2 - </a:t>
            </a:r>
            <a:r>
              <a:rPr lang="en-GB" sz="2400" b="1" dirty="0" err="1" smtClean="0">
                <a:ea typeface="ＭＳ Ｐゴシック" pitchFamily="34" charset="-128"/>
                <a:cs typeface="Arial" charset="0"/>
              </a:rPr>
              <a:t>Objectif</a:t>
            </a:r>
            <a:r>
              <a:rPr lang="en-GB" sz="2400" b="1" dirty="0" smtClean="0">
                <a:ea typeface="ＭＳ Ｐゴシック" pitchFamily="34" charset="-128"/>
                <a:cs typeface="Arial" charset="0"/>
              </a:rPr>
              <a:t> des </a:t>
            </a:r>
            <a:r>
              <a:rPr lang="en-GB" sz="2400" b="1" dirty="0" err="1" smtClean="0">
                <a:ea typeface="ＭＳ Ｐゴシック" pitchFamily="34" charset="-128"/>
                <a:cs typeface="Arial" charset="0"/>
              </a:rPr>
              <a:t>développements</a:t>
            </a:r>
            <a:r>
              <a:rPr lang="en-GB" sz="2400" b="1" dirty="0" smtClean="0">
                <a:ea typeface="ＭＳ Ｐゴシック" pitchFamily="34" charset="-128"/>
                <a:cs typeface="Arial" charset="0"/>
              </a:rPr>
              <a:t> par le </a:t>
            </a:r>
            <a:r>
              <a:rPr lang="en-GB" sz="2400" b="1" dirty="0" err="1" smtClean="0">
                <a:ea typeface="ＭＳ Ｐゴシック" pitchFamily="34" charset="-128"/>
                <a:cs typeface="Arial" charset="0"/>
              </a:rPr>
              <a:t>projet</a:t>
            </a:r>
            <a:r>
              <a:rPr lang="en-GB" sz="2400" b="1" dirty="0" smtClean="0">
                <a:ea typeface="ＭＳ Ｐゴシック" pitchFamily="34" charset="-128"/>
                <a:cs typeface="Arial" charset="0"/>
              </a:rPr>
              <a:t> FRED: “ECOPACT </a:t>
            </a:r>
            <a:r>
              <a:rPr lang="en-GB" sz="2400" b="1" dirty="0" err="1" smtClean="0">
                <a:ea typeface="ＭＳ Ｐゴシック" pitchFamily="34" charset="-128"/>
                <a:cs typeface="Arial" charset="0"/>
              </a:rPr>
              <a:t>Mécanique</a:t>
            </a:r>
            <a:r>
              <a:rPr lang="en-GB" sz="2400" b="1" dirty="0" smtClean="0">
                <a:ea typeface="ＭＳ Ｐゴシック" pitchFamily="34" charset="-128"/>
                <a:cs typeface="Arial" charset="0"/>
              </a:rPr>
              <a:t>”</a:t>
            </a:r>
          </a:p>
        </p:txBody>
      </p:sp>
      <p:sp>
        <p:nvSpPr>
          <p:cNvPr id="9220" name="Content Placeholder 2"/>
          <p:cNvSpPr>
            <a:spLocks noGrp="1"/>
          </p:cNvSpPr>
          <p:nvPr>
            <p:ph idx="1"/>
          </p:nvPr>
        </p:nvSpPr>
        <p:spPr>
          <a:xfrm>
            <a:off x="457200" y="1066800"/>
            <a:ext cx="8229600" cy="1447800"/>
          </a:xfrm>
          <a:ln/>
        </p:spPr>
        <p:txBody>
          <a:bodyPr>
            <a:normAutofit lnSpcReduction="10000"/>
          </a:bodyPr>
          <a:lstStyle/>
          <a:p>
            <a:pPr>
              <a:buFontTx/>
              <a:buChar char="•"/>
            </a:pPr>
            <a:r>
              <a:rPr lang="en-GB" sz="1800" dirty="0" smtClean="0">
                <a:latin typeface="Arial" charset="0"/>
                <a:ea typeface="ＭＳ Ｐゴシック" pitchFamily="34" charset="-128"/>
                <a:cs typeface="Arial" charset="0"/>
              </a:rPr>
              <a:t>Web-based</a:t>
            </a:r>
          </a:p>
          <a:p>
            <a:pPr>
              <a:buFontTx/>
              <a:buChar char="•"/>
            </a:pPr>
            <a:r>
              <a:rPr lang="en-GB" sz="1800" dirty="0" smtClean="0">
                <a:latin typeface="Arial" charset="0"/>
                <a:ea typeface="ＭＳ Ｐゴシック" pitchFamily="34" charset="-128"/>
                <a:cs typeface="Arial" charset="0"/>
              </a:rPr>
              <a:t>PI: </a:t>
            </a:r>
          </a:p>
          <a:p>
            <a:pPr lvl="1">
              <a:buFont typeface="Arial" charset="0"/>
              <a:buChar char="•"/>
            </a:pPr>
            <a:r>
              <a:rPr lang="en-GB" sz="1600" dirty="0" smtClean="0">
                <a:latin typeface="Arial" charset="0"/>
                <a:ea typeface="ＭＳ Ｐゴシック" pitchFamily="34" charset="-128"/>
                <a:cs typeface="Arial" charset="0"/>
              </a:rPr>
              <a:t>Interface: </a:t>
            </a:r>
            <a:r>
              <a:rPr lang="en-GB" sz="1600" b="0" dirty="0" smtClean="0">
                <a:latin typeface="Arial" charset="0"/>
                <a:ea typeface="ＭＳ Ｐゴシック" pitchFamily="34" charset="-128"/>
                <a:cs typeface="Arial" charset="0"/>
              </a:rPr>
              <a:t>CRP Henri Tudor</a:t>
            </a:r>
          </a:p>
          <a:p>
            <a:pPr lvl="1">
              <a:buFont typeface="Arial" charset="0"/>
              <a:buChar char="•"/>
            </a:pPr>
            <a:r>
              <a:rPr lang="en-GB" sz="1600" dirty="0" err="1" smtClean="0">
                <a:latin typeface="Arial" charset="0"/>
                <a:ea typeface="ＭＳ Ｐゴシック" pitchFamily="34" charset="-128"/>
                <a:cs typeface="Arial" charset="0"/>
              </a:rPr>
              <a:t>Données</a:t>
            </a:r>
            <a:r>
              <a:rPr lang="en-GB" sz="1600" dirty="0" smtClean="0">
                <a:latin typeface="Arial" charset="0"/>
                <a:ea typeface="ＭＳ Ｐゴシック" pitchFamily="34" charset="-128"/>
                <a:cs typeface="Arial" charset="0"/>
              </a:rPr>
              <a:t> </a:t>
            </a:r>
            <a:r>
              <a:rPr lang="en-GB" sz="1600" dirty="0" err="1" smtClean="0">
                <a:latin typeface="Arial" charset="0"/>
                <a:ea typeface="ＭＳ Ｐゴシック" pitchFamily="34" charset="-128"/>
                <a:cs typeface="Arial" charset="0"/>
              </a:rPr>
              <a:t>d’inventaire</a:t>
            </a:r>
            <a:r>
              <a:rPr lang="en-GB" sz="1600" dirty="0" smtClean="0">
                <a:latin typeface="Arial" charset="0"/>
                <a:ea typeface="ＭＳ Ｐゴシック" pitchFamily="34" charset="-128"/>
                <a:cs typeface="Arial" charset="0"/>
              </a:rPr>
              <a:t> FRED: </a:t>
            </a:r>
            <a:r>
              <a:rPr lang="en-GB" sz="1600" b="0" dirty="0" smtClean="0">
                <a:latin typeface="Arial" charset="0"/>
                <a:ea typeface="ＭＳ Ｐゴシック" pitchFamily="34" charset="-128"/>
                <a:cs typeface="Arial" charset="0"/>
              </a:rPr>
              <a:t>Consortium FRED</a:t>
            </a:r>
          </a:p>
          <a:p>
            <a:pPr lvl="1">
              <a:buFont typeface="Arial" charset="0"/>
              <a:buChar char="•"/>
            </a:pPr>
            <a:r>
              <a:rPr lang="en-GB" sz="1600" dirty="0" err="1" smtClean="0">
                <a:latin typeface="Arial" charset="0"/>
                <a:ea typeface="ＭＳ Ｐゴシック" pitchFamily="34" charset="-128"/>
                <a:cs typeface="Arial" charset="0"/>
              </a:rPr>
              <a:t>Données</a:t>
            </a:r>
            <a:r>
              <a:rPr lang="en-GB" sz="1600" dirty="0" smtClean="0">
                <a:latin typeface="Arial" charset="0"/>
                <a:ea typeface="ＭＳ Ｐゴシック" pitchFamily="34" charset="-128"/>
                <a:cs typeface="Arial" charset="0"/>
              </a:rPr>
              <a:t> </a:t>
            </a:r>
            <a:r>
              <a:rPr lang="en-GB" sz="1600" dirty="0" err="1" smtClean="0">
                <a:latin typeface="Arial" charset="0"/>
                <a:ea typeface="ＭＳ Ｐゴシック" pitchFamily="34" charset="-128"/>
                <a:cs typeface="Arial" charset="0"/>
              </a:rPr>
              <a:t>d’inventaire</a:t>
            </a:r>
            <a:r>
              <a:rPr lang="en-GB" sz="1600" dirty="0" smtClean="0">
                <a:latin typeface="Arial" charset="0"/>
                <a:ea typeface="ＭＳ Ｐゴシック" pitchFamily="34" charset="-128"/>
                <a:cs typeface="Arial" charset="0"/>
              </a:rPr>
              <a:t> </a:t>
            </a:r>
            <a:r>
              <a:rPr lang="en-GB" sz="1600" dirty="0" err="1" smtClean="0">
                <a:latin typeface="Arial" charset="0"/>
                <a:ea typeface="ＭＳ Ｐゴシック" pitchFamily="34" charset="-128"/>
                <a:cs typeface="Arial" charset="0"/>
              </a:rPr>
              <a:t>ecoinvent</a:t>
            </a:r>
            <a:r>
              <a:rPr lang="en-GB" sz="1600" dirty="0" smtClean="0">
                <a:latin typeface="Arial" charset="0"/>
                <a:ea typeface="ＭＳ Ｐゴシック" pitchFamily="34" charset="-128"/>
                <a:cs typeface="Arial" charset="0"/>
              </a:rPr>
              <a:t>: </a:t>
            </a:r>
            <a:r>
              <a:rPr lang="en-GB" sz="1600" b="0" dirty="0" err="1" smtClean="0">
                <a:latin typeface="Arial" charset="0"/>
                <a:ea typeface="ＭＳ Ｐゴシック" pitchFamily="34" charset="-128"/>
                <a:cs typeface="Arial" charset="0"/>
              </a:rPr>
              <a:t>ecoinvent</a:t>
            </a:r>
            <a:endParaRPr lang="en-GB" sz="1600" b="0" dirty="0" smtClean="0">
              <a:latin typeface="Arial" charset="0"/>
              <a:ea typeface="ＭＳ Ｐゴシック" pitchFamily="34" charset="-128"/>
              <a:cs typeface="Arial" charset="0"/>
            </a:endParaRPr>
          </a:p>
        </p:txBody>
      </p:sp>
      <p:grpSp>
        <p:nvGrpSpPr>
          <p:cNvPr id="9224" name="Group 38"/>
          <p:cNvGrpSpPr>
            <a:grpSpLocks/>
          </p:cNvGrpSpPr>
          <p:nvPr/>
        </p:nvGrpSpPr>
        <p:grpSpPr bwMode="auto">
          <a:xfrm>
            <a:off x="304800" y="2557041"/>
            <a:ext cx="7696200" cy="3608263"/>
            <a:chOff x="1707572" y="2209800"/>
            <a:chExt cx="7696200" cy="3608817"/>
          </a:xfrm>
        </p:grpSpPr>
        <p:grpSp>
          <p:nvGrpSpPr>
            <p:cNvPr id="9233" name="Group 32"/>
            <p:cNvGrpSpPr>
              <a:grpSpLocks/>
            </p:cNvGrpSpPr>
            <p:nvPr/>
          </p:nvGrpSpPr>
          <p:grpSpPr bwMode="auto">
            <a:xfrm>
              <a:off x="1707572" y="2209800"/>
              <a:ext cx="7696200" cy="3608817"/>
              <a:chOff x="2774372" y="1845676"/>
              <a:chExt cx="7696200" cy="3608817"/>
            </a:xfrm>
          </p:grpSpPr>
          <p:grpSp>
            <p:nvGrpSpPr>
              <p:cNvPr id="9236" name="Group 30"/>
              <p:cNvGrpSpPr>
                <a:grpSpLocks/>
              </p:cNvGrpSpPr>
              <p:nvPr/>
            </p:nvGrpSpPr>
            <p:grpSpPr bwMode="auto">
              <a:xfrm>
                <a:off x="2774372" y="1845676"/>
                <a:ext cx="7696200" cy="3608817"/>
                <a:chOff x="2774372" y="1845676"/>
                <a:chExt cx="7696200" cy="3608817"/>
              </a:xfrm>
            </p:grpSpPr>
            <p:sp>
              <p:nvSpPr>
                <p:cNvPr id="7" name="TextBox 6"/>
                <p:cNvSpPr txBox="1"/>
                <p:nvPr/>
              </p:nvSpPr>
              <p:spPr>
                <a:xfrm>
                  <a:off x="3428422" y="2133057"/>
                  <a:ext cx="1905000" cy="339777"/>
                </a:xfrm>
                <a:prstGeom prst="rect">
                  <a:avLst/>
                </a:prstGeom>
                <a:noFill/>
                <a:ln>
                  <a:solidFill>
                    <a:schemeClr val="accent1">
                      <a:lumMod val="60000"/>
                      <a:lumOff val="40000"/>
                    </a:schemeClr>
                  </a:solidFill>
                </a:ln>
              </p:spPr>
              <p:txBody>
                <a:bodyPr>
                  <a:spAutoFit/>
                </a:bodyPr>
                <a:lstStyle/>
                <a:p>
                  <a:pPr algn="ctr">
                    <a:defRPr/>
                  </a:pPr>
                  <a:r>
                    <a:rPr lang="en-GB" sz="1600" dirty="0">
                      <a:solidFill>
                        <a:srgbClr val="006EAB"/>
                      </a:solidFill>
                      <a:latin typeface="Arial"/>
                      <a:ea typeface="ＭＳ Ｐゴシック" charset="-128"/>
                      <a:cs typeface="Arial"/>
                    </a:rPr>
                    <a:t>Interface </a:t>
                  </a:r>
                  <a:r>
                    <a:rPr lang="en-GB" sz="1600" dirty="0" err="1">
                      <a:solidFill>
                        <a:srgbClr val="006EAB"/>
                      </a:solidFill>
                      <a:latin typeface="Arial"/>
                      <a:ea typeface="ＭＳ Ｐゴシック" charset="-128"/>
                      <a:cs typeface="Arial"/>
                    </a:rPr>
                    <a:t>utilisateur</a:t>
                  </a:r>
                  <a:endParaRPr lang="en-GB" sz="1600" dirty="0">
                    <a:solidFill>
                      <a:srgbClr val="006EAB"/>
                    </a:solidFill>
                    <a:latin typeface="Arial"/>
                    <a:ea typeface="ＭＳ Ｐゴシック" charset="-128"/>
                    <a:cs typeface="Arial"/>
                  </a:endParaRPr>
                </a:p>
              </p:txBody>
            </p:sp>
            <p:sp>
              <p:nvSpPr>
                <p:cNvPr id="8" name="TextBox 7"/>
                <p:cNvSpPr txBox="1"/>
                <p:nvPr/>
              </p:nvSpPr>
              <p:spPr>
                <a:xfrm>
                  <a:off x="3155372" y="3428656"/>
                  <a:ext cx="2178050" cy="585878"/>
                </a:xfrm>
                <a:prstGeom prst="rect">
                  <a:avLst/>
                </a:prstGeom>
                <a:noFill/>
                <a:ln>
                  <a:solidFill>
                    <a:schemeClr val="accent1">
                      <a:lumMod val="60000"/>
                      <a:lumOff val="40000"/>
                    </a:schemeClr>
                  </a:solidFill>
                </a:ln>
              </p:spPr>
              <p:txBody>
                <a:bodyPr>
                  <a:spAutoFit/>
                </a:bodyPr>
                <a:lstStyle/>
                <a:p>
                  <a:pPr algn="ctr">
                    <a:defRPr/>
                  </a:pPr>
                  <a:r>
                    <a:rPr lang="en-GB" sz="1600" dirty="0" err="1">
                      <a:solidFill>
                        <a:srgbClr val="006EAB"/>
                      </a:solidFill>
                      <a:latin typeface="Arial"/>
                      <a:ea typeface="ＭＳ Ｐゴシック" charset="-128"/>
                      <a:cs typeface="Arial"/>
                    </a:rPr>
                    <a:t>Traitement</a:t>
                  </a:r>
                  <a:r>
                    <a:rPr lang="en-GB" sz="1600" dirty="0">
                      <a:solidFill>
                        <a:srgbClr val="006EAB"/>
                      </a:solidFill>
                      <a:latin typeface="Arial"/>
                      <a:ea typeface="ＭＳ Ｐゴシック" charset="-128"/>
                      <a:cs typeface="Arial"/>
                    </a:rPr>
                    <a:t> des </a:t>
                  </a:r>
                  <a:r>
                    <a:rPr lang="en-GB" sz="1600" dirty="0" err="1">
                      <a:solidFill>
                        <a:srgbClr val="006EAB"/>
                      </a:solidFill>
                      <a:latin typeface="Arial"/>
                      <a:ea typeface="ＭＳ Ｐゴシック" charset="-128"/>
                      <a:cs typeface="Arial"/>
                    </a:rPr>
                    <a:t>données</a:t>
                  </a:r>
                  <a:r>
                    <a:rPr lang="en-GB" sz="1600" dirty="0">
                      <a:solidFill>
                        <a:srgbClr val="006EAB"/>
                      </a:solidFill>
                      <a:latin typeface="Arial"/>
                      <a:ea typeface="ＭＳ Ｐゴシック" charset="-128"/>
                      <a:cs typeface="Arial"/>
                    </a:rPr>
                    <a:t> </a:t>
                  </a:r>
                  <a:r>
                    <a:rPr lang="en-GB" sz="1600" dirty="0" err="1">
                      <a:solidFill>
                        <a:srgbClr val="006EAB"/>
                      </a:solidFill>
                      <a:latin typeface="Arial"/>
                      <a:ea typeface="ＭＳ Ｐゴシック" charset="-128"/>
                      <a:cs typeface="Arial"/>
                    </a:rPr>
                    <a:t>Utilisateur</a:t>
                  </a:r>
                  <a:endParaRPr lang="en-GB" sz="1600" dirty="0">
                    <a:solidFill>
                      <a:srgbClr val="006EAB"/>
                    </a:solidFill>
                    <a:latin typeface="Arial"/>
                    <a:ea typeface="ＭＳ Ｐゴシック" charset="-128"/>
                    <a:cs typeface="Arial"/>
                  </a:endParaRPr>
                </a:p>
              </p:txBody>
            </p:sp>
            <p:sp>
              <p:nvSpPr>
                <p:cNvPr id="9241" name="TextBox 8"/>
                <p:cNvSpPr txBox="1">
                  <a:spLocks noChangeArrowheads="1"/>
                </p:cNvSpPr>
                <p:nvPr/>
              </p:nvSpPr>
              <p:spPr bwMode="auto">
                <a:xfrm>
                  <a:off x="5822372" y="4700597"/>
                  <a:ext cx="2178628" cy="58477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600">
                      <a:solidFill>
                        <a:srgbClr val="006EAB"/>
                      </a:solidFill>
                      <a:latin typeface="Arial" charset="0"/>
                    </a:rPr>
                    <a:t>Données d’inventaire ECOINVENT</a:t>
                  </a:r>
                </a:p>
              </p:txBody>
            </p:sp>
            <p:cxnSp>
              <p:nvCxnSpPr>
                <p:cNvPr id="11" name="Straight Arrow Connector 10"/>
                <p:cNvCxnSpPr>
                  <a:stCxn id="7" idx="2"/>
                </p:cNvCxnSpPr>
                <p:nvPr/>
              </p:nvCxnSpPr>
              <p:spPr>
                <a:xfrm>
                  <a:off x="4380922" y="2472834"/>
                  <a:ext cx="0" cy="95264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4533322" y="2472834"/>
                  <a:ext cx="0" cy="9558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244" name="TextBox 16"/>
                <p:cNvSpPr txBox="1">
                  <a:spLocks noChangeArrowheads="1"/>
                </p:cNvSpPr>
                <p:nvPr/>
              </p:nvSpPr>
              <p:spPr bwMode="auto">
                <a:xfrm>
                  <a:off x="3581400" y="2827466"/>
                  <a:ext cx="9525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a:latin typeface="Arial" charset="0"/>
                    </a:rPr>
                    <a:t>Données</a:t>
                  </a:r>
                </a:p>
              </p:txBody>
            </p:sp>
            <p:sp>
              <p:nvSpPr>
                <p:cNvPr id="9245" name="TextBox 17"/>
                <p:cNvSpPr txBox="1">
                  <a:spLocks noChangeArrowheads="1"/>
                </p:cNvSpPr>
                <p:nvPr/>
              </p:nvSpPr>
              <p:spPr bwMode="auto">
                <a:xfrm>
                  <a:off x="4343400" y="2819400"/>
                  <a:ext cx="11049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a:latin typeface="Arial" charset="0"/>
                    </a:rPr>
                    <a:t>Résultats</a:t>
                  </a:r>
                </a:p>
              </p:txBody>
            </p:sp>
            <p:cxnSp>
              <p:nvCxnSpPr>
                <p:cNvPr id="24" name="Straight Arrow Connector 23"/>
                <p:cNvCxnSpPr/>
                <p:nvPr/>
              </p:nvCxnSpPr>
              <p:spPr>
                <a:xfrm flipH="1">
                  <a:off x="5327072" y="3720801"/>
                  <a:ext cx="366713" cy="103204"/>
                </a:xfrm>
                <a:prstGeom prst="straightConnector1">
                  <a:avLst/>
                </a:prstGeom>
                <a:ln w="1270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3002972" y="1980634"/>
                  <a:ext cx="2444750" cy="2362563"/>
                </a:xfrm>
                <a:prstGeom prst="rect">
                  <a:avLst/>
                </a:prstGeom>
                <a:noFill/>
                <a:ln>
                  <a:solidFill>
                    <a:schemeClr val="accent1">
                      <a:lumMod val="60000"/>
                      <a:lumOff val="40000"/>
                    </a:schemeClr>
                  </a:solidFill>
                  <a:prstDash val="lg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9" name="Rectangle 28"/>
                <p:cNvSpPr/>
                <p:nvPr/>
              </p:nvSpPr>
              <p:spPr>
                <a:xfrm>
                  <a:off x="2774372" y="1845676"/>
                  <a:ext cx="7696200" cy="3608817"/>
                </a:xfrm>
                <a:prstGeom prst="rect">
                  <a:avLst/>
                </a:prstGeom>
                <a:noFill/>
                <a:ln>
                  <a:solidFill>
                    <a:srgbClr val="C00000"/>
                  </a:solidFill>
                  <a:prstDash val="lg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2" name="Freeform 21"/>
                <p:cNvSpPr/>
                <p:nvPr/>
              </p:nvSpPr>
              <p:spPr>
                <a:xfrm>
                  <a:off x="5330247" y="3512807"/>
                  <a:ext cx="568325" cy="311198"/>
                </a:xfrm>
                <a:custGeom>
                  <a:avLst/>
                  <a:gdLst>
                    <a:gd name="connsiteX0" fmla="*/ 0 w 727370"/>
                    <a:gd name="connsiteY0" fmla="*/ 0 h 311728"/>
                    <a:gd name="connsiteX1" fmla="*/ 727364 w 727370"/>
                    <a:gd name="connsiteY1" fmla="*/ 83128 h 311728"/>
                    <a:gd name="connsiteX2" fmla="*/ 10391 w 727370"/>
                    <a:gd name="connsiteY2" fmla="*/ 311728 h 311728"/>
                  </a:gdLst>
                  <a:ahLst/>
                  <a:cxnLst>
                    <a:cxn ang="0">
                      <a:pos x="connsiteX0" y="connsiteY0"/>
                    </a:cxn>
                    <a:cxn ang="0">
                      <a:pos x="connsiteX1" y="connsiteY1"/>
                    </a:cxn>
                    <a:cxn ang="0">
                      <a:pos x="connsiteX2" y="connsiteY2"/>
                    </a:cxn>
                  </a:cxnLst>
                  <a:rect l="l" t="t" r="r" b="b"/>
                  <a:pathLst>
                    <a:path w="727370" h="311728">
                      <a:moveTo>
                        <a:pt x="0" y="0"/>
                      </a:moveTo>
                      <a:cubicBezTo>
                        <a:pt x="362816" y="15586"/>
                        <a:pt x="725632" y="31173"/>
                        <a:pt x="727364" y="83128"/>
                      </a:cubicBezTo>
                      <a:cubicBezTo>
                        <a:pt x="729096" y="135083"/>
                        <a:pt x="369743" y="223405"/>
                        <a:pt x="10391" y="311728"/>
                      </a:cubicBezTo>
                    </a:path>
                  </a:pathLst>
                </a:cu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grpSp>
          <p:sp>
            <p:nvSpPr>
              <p:cNvPr id="30" name="TextBox 29"/>
              <p:cNvSpPr txBox="1"/>
              <p:nvPr/>
            </p:nvSpPr>
            <p:spPr>
              <a:xfrm>
                <a:off x="3733222" y="4114561"/>
                <a:ext cx="1295400" cy="246101"/>
              </a:xfrm>
              <a:prstGeom prst="rect">
                <a:avLst/>
              </a:prstGeom>
              <a:noFill/>
              <a:ln>
                <a:noFill/>
              </a:ln>
            </p:spPr>
            <p:txBody>
              <a:bodyPr>
                <a:spAutoFit/>
              </a:bodyPr>
              <a:lstStyle/>
              <a:p>
                <a:pPr algn="ctr">
                  <a:defRPr/>
                </a:pPr>
                <a:r>
                  <a:rPr lang="en-GB" sz="1000" b="1" dirty="0" err="1">
                    <a:solidFill>
                      <a:schemeClr val="accent1">
                        <a:lumMod val="60000"/>
                        <a:lumOff val="40000"/>
                      </a:schemeClr>
                    </a:solidFill>
                    <a:latin typeface="Arial"/>
                    <a:ea typeface="ＭＳ Ｐゴシック" charset="-128"/>
                    <a:cs typeface="Arial"/>
                  </a:rPr>
                  <a:t>Profil</a:t>
                </a:r>
                <a:r>
                  <a:rPr lang="en-GB" sz="1000" b="1" dirty="0">
                    <a:solidFill>
                      <a:schemeClr val="accent1">
                        <a:lumMod val="60000"/>
                        <a:lumOff val="40000"/>
                      </a:schemeClr>
                    </a:solidFill>
                    <a:latin typeface="Arial"/>
                    <a:ea typeface="ＭＳ Ｐゴシック" charset="-128"/>
                    <a:cs typeface="Arial"/>
                  </a:rPr>
                  <a:t> </a:t>
                </a:r>
                <a:r>
                  <a:rPr lang="en-GB" sz="1000" b="1" dirty="0" err="1">
                    <a:solidFill>
                      <a:schemeClr val="accent1">
                        <a:lumMod val="60000"/>
                        <a:lumOff val="40000"/>
                      </a:schemeClr>
                    </a:solidFill>
                    <a:latin typeface="Arial"/>
                    <a:ea typeface="ＭＳ Ｐゴシック" charset="-128"/>
                    <a:cs typeface="Arial"/>
                  </a:rPr>
                  <a:t>débutant</a:t>
                </a:r>
                <a:endParaRPr lang="en-GB" sz="1000" b="1" dirty="0">
                  <a:solidFill>
                    <a:schemeClr val="accent1">
                      <a:lumMod val="60000"/>
                      <a:lumOff val="40000"/>
                    </a:schemeClr>
                  </a:solidFill>
                  <a:latin typeface="Arial"/>
                  <a:ea typeface="ＭＳ Ｐゴシック" charset="-128"/>
                  <a:cs typeface="Arial"/>
                </a:endParaRPr>
              </a:p>
            </p:txBody>
          </p:sp>
        </p:grpSp>
        <p:sp>
          <p:nvSpPr>
            <p:cNvPr id="36" name="Right Brace 35"/>
            <p:cNvSpPr/>
            <p:nvPr/>
          </p:nvSpPr>
          <p:spPr>
            <a:xfrm>
              <a:off x="7009822" y="5029633"/>
              <a:ext cx="152400" cy="592228"/>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GB"/>
            </a:p>
          </p:txBody>
        </p:sp>
        <p:sp>
          <p:nvSpPr>
            <p:cNvPr id="9235" name="TextBox 37"/>
            <p:cNvSpPr txBox="1">
              <a:spLocks noChangeArrowheads="1"/>
            </p:cNvSpPr>
            <p:nvPr/>
          </p:nvSpPr>
          <p:spPr bwMode="auto">
            <a:xfrm>
              <a:off x="6550836" y="5197747"/>
              <a:ext cx="2133600" cy="246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dirty="0">
                  <a:solidFill>
                    <a:srgbClr val="000000"/>
                  </a:solidFill>
                  <a:latin typeface="Arial" charset="0"/>
                </a:rPr>
                <a:t>PI </a:t>
              </a:r>
              <a:r>
                <a:rPr lang="en-GB" sz="1000" b="1" dirty="0" err="1" smtClean="0">
                  <a:solidFill>
                    <a:srgbClr val="000000"/>
                  </a:solidFill>
                  <a:latin typeface="Arial" charset="0"/>
                </a:rPr>
                <a:t>ecoinvent</a:t>
              </a:r>
              <a:endParaRPr lang="en-GB" sz="1000" b="1" dirty="0">
                <a:solidFill>
                  <a:srgbClr val="000000"/>
                </a:solidFill>
                <a:latin typeface="Arial" charset="0"/>
              </a:endParaRPr>
            </a:p>
          </p:txBody>
        </p:sp>
      </p:grpSp>
      <p:sp>
        <p:nvSpPr>
          <p:cNvPr id="25" name="TextBox 24"/>
          <p:cNvSpPr txBox="1"/>
          <p:nvPr/>
        </p:nvSpPr>
        <p:spPr>
          <a:xfrm>
            <a:off x="3429000" y="4322961"/>
            <a:ext cx="2133600" cy="584200"/>
          </a:xfrm>
          <a:prstGeom prst="rect">
            <a:avLst/>
          </a:prstGeom>
          <a:noFill/>
          <a:ln>
            <a:solidFill>
              <a:schemeClr val="accent1">
                <a:lumMod val="60000"/>
                <a:lumOff val="40000"/>
              </a:schemeClr>
            </a:solidFill>
          </a:ln>
        </p:spPr>
        <p:txBody>
          <a:bodyPr>
            <a:spAutoFit/>
          </a:bodyPr>
          <a:lstStyle/>
          <a:p>
            <a:pPr algn="ctr">
              <a:defRPr/>
            </a:pPr>
            <a:r>
              <a:rPr lang="en-GB" sz="1600" dirty="0" err="1">
                <a:solidFill>
                  <a:srgbClr val="006EAB"/>
                </a:solidFill>
                <a:latin typeface="Arial"/>
                <a:ea typeface="ＭＳ Ｐゴシック" charset="-128"/>
                <a:cs typeface="Arial"/>
              </a:rPr>
              <a:t>Données</a:t>
            </a:r>
            <a:r>
              <a:rPr lang="en-GB" sz="1600" dirty="0">
                <a:solidFill>
                  <a:srgbClr val="006EAB"/>
                </a:solidFill>
                <a:latin typeface="Arial"/>
                <a:ea typeface="ＭＳ Ｐゴシック" charset="-128"/>
                <a:cs typeface="Arial"/>
              </a:rPr>
              <a:t> </a:t>
            </a:r>
            <a:r>
              <a:rPr lang="en-GB" sz="1600" dirty="0" err="1">
                <a:solidFill>
                  <a:srgbClr val="006EAB"/>
                </a:solidFill>
                <a:latin typeface="Arial"/>
                <a:ea typeface="ＭＳ Ｐゴシック" charset="-128"/>
                <a:cs typeface="Arial"/>
              </a:rPr>
              <a:t>d’inventaire</a:t>
            </a:r>
            <a:r>
              <a:rPr lang="en-GB" sz="1600" dirty="0">
                <a:solidFill>
                  <a:srgbClr val="006EAB"/>
                </a:solidFill>
                <a:latin typeface="Arial"/>
                <a:ea typeface="ＭＳ Ｐゴシック" charset="-128"/>
                <a:cs typeface="Arial"/>
              </a:rPr>
              <a:t> FRED </a:t>
            </a:r>
          </a:p>
        </p:txBody>
      </p:sp>
      <p:sp>
        <p:nvSpPr>
          <p:cNvPr id="26" name="Freeform 25"/>
          <p:cNvSpPr/>
          <p:nvPr/>
        </p:nvSpPr>
        <p:spPr>
          <a:xfrm rot="5400000">
            <a:off x="4163219" y="5095280"/>
            <a:ext cx="688975" cy="312737"/>
          </a:xfrm>
          <a:custGeom>
            <a:avLst/>
            <a:gdLst>
              <a:gd name="connsiteX0" fmla="*/ 0 w 727370"/>
              <a:gd name="connsiteY0" fmla="*/ 0 h 311728"/>
              <a:gd name="connsiteX1" fmla="*/ 727364 w 727370"/>
              <a:gd name="connsiteY1" fmla="*/ 83128 h 311728"/>
              <a:gd name="connsiteX2" fmla="*/ 10391 w 727370"/>
              <a:gd name="connsiteY2" fmla="*/ 311728 h 311728"/>
            </a:gdLst>
            <a:ahLst/>
            <a:cxnLst>
              <a:cxn ang="0">
                <a:pos x="connsiteX0" y="connsiteY0"/>
              </a:cxn>
              <a:cxn ang="0">
                <a:pos x="connsiteX1" y="connsiteY1"/>
              </a:cxn>
              <a:cxn ang="0">
                <a:pos x="connsiteX2" y="connsiteY2"/>
              </a:cxn>
            </a:cxnLst>
            <a:rect l="l" t="t" r="r" b="b"/>
            <a:pathLst>
              <a:path w="727370" h="311728">
                <a:moveTo>
                  <a:pt x="0" y="0"/>
                </a:moveTo>
                <a:cubicBezTo>
                  <a:pt x="362816" y="15586"/>
                  <a:pt x="725632" y="31173"/>
                  <a:pt x="727364" y="83128"/>
                </a:cubicBezTo>
                <a:cubicBezTo>
                  <a:pt x="729096" y="135083"/>
                  <a:pt x="369743" y="223405"/>
                  <a:pt x="10391" y="311728"/>
                </a:cubicBezTo>
              </a:path>
            </a:pathLst>
          </a:cu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cxnSp>
        <p:nvCxnSpPr>
          <p:cNvPr id="27" name="Straight Arrow Connector 26"/>
          <p:cNvCxnSpPr>
            <a:endCxn id="26" idx="2"/>
          </p:cNvCxnSpPr>
          <p:nvPr/>
        </p:nvCxnSpPr>
        <p:spPr>
          <a:xfrm flipH="1" flipV="1">
            <a:off x="4351338" y="4918274"/>
            <a:ext cx="84137" cy="319087"/>
          </a:xfrm>
          <a:prstGeom prst="straightConnector1">
            <a:avLst/>
          </a:prstGeom>
          <a:ln w="1270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2473325" y="4888111"/>
            <a:ext cx="879475" cy="847725"/>
          </a:xfrm>
          <a:custGeom>
            <a:avLst/>
            <a:gdLst>
              <a:gd name="connsiteX0" fmla="*/ 280555 w 879903"/>
              <a:gd name="connsiteY0" fmla="*/ 16834 h 848284"/>
              <a:gd name="connsiteX1" fmla="*/ 405246 w 879903"/>
              <a:gd name="connsiteY1" fmla="*/ 110352 h 848284"/>
              <a:gd name="connsiteX2" fmla="*/ 872837 w 879903"/>
              <a:gd name="connsiteY2" fmla="*/ 848107 h 848284"/>
              <a:gd name="connsiteX3" fmla="*/ 0 w 879903"/>
              <a:gd name="connsiteY3" fmla="*/ 37616 h 848284"/>
            </a:gdLst>
            <a:ahLst/>
            <a:cxnLst>
              <a:cxn ang="0">
                <a:pos x="connsiteX0" y="connsiteY0"/>
              </a:cxn>
              <a:cxn ang="0">
                <a:pos x="connsiteX1" y="connsiteY1"/>
              </a:cxn>
              <a:cxn ang="0">
                <a:pos x="connsiteX2" y="connsiteY2"/>
              </a:cxn>
              <a:cxn ang="0">
                <a:pos x="connsiteX3" y="connsiteY3"/>
              </a:cxn>
            </a:cxnLst>
            <a:rect l="l" t="t" r="r" b="b"/>
            <a:pathLst>
              <a:path w="879903" h="848284">
                <a:moveTo>
                  <a:pt x="280555" y="16834"/>
                </a:moveTo>
                <a:cubicBezTo>
                  <a:pt x="293543" y="-5680"/>
                  <a:pt x="306532" y="-28193"/>
                  <a:pt x="405246" y="110352"/>
                </a:cubicBezTo>
                <a:cubicBezTo>
                  <a:pt x="503960" y="248897"/>
                  <a:pt x="940378" y="860230"/>
                  <a:pt x="872837" y="848107"/>
                </a:cubicBezTo>
                <a:cubicBezTo>
                  <a:pt x="805296" y="835984"/>
                  <a:pt x="402648" y="436800"/>
                  <a:pt x="0" y="37616"/>
                </a:cubicBezTo>
              </a:path>
            </a:pathLst>
          </a:cu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cxnSp>
        <p:nvCxnSpPr>
          <p:cNvPr id="35" name="Straight Arrow Connector 34"/>
          <p:cNvCxnSpPr/>
          <p:nvPr/>
        </p:nvCxnSpPr>
        <p:spPr>
          <a:xfrm flipH="1" flipV="1">
            <a:off x="2473325" y="4907161"/>
            <a:ext cx="117475" cy="127000"/>
          </a:xfrm>
          <a:prstGeom prst="straightConnector1">
            <a:avLst/>
          </a:prstGeom>
          <a:ln w="1270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9230" name="TextBox 39"/>
          <p:cNvSpPr txBox="1">
            <a:spLocks noChangeArrowheads="1"/>
          </p:cNvSpPr>
          <p:nvPr/>
        </p:nvSpPr>
        <p:spPr bwMode="auto">
          <a:xfrm>
            <a:off x="5694363" y="4399161"/>
            <a:ext cx="2459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eaLnBrk="1" hangingPunct="1"/>
            <a:r>
              <a:rPr lang="en-GB" sz="1000" b="1" dirty="0">
                <a:solidFill>
                  <a:srgbClr val="000000"/>
                </a:solidFill>
                <a:latin typeface="Arial" charset="0"/>
              </a:rPr>
              <a:t>Architecture: 	PI Tudor </a:t>
            </a:r>
          </a:p>
          <a:p>
            <a:pPr eaLnBrk="1" hangingPunct="1"/>
            <a:r>
              <a:rPr lang="en-GB" sz="1000" b="1" dirty="0" err="1">
                <a:solidFill>
                  <a:srgbClr val="000000"/>
                </a:solidFill>
                <a:latin typeface="Arial" charset="0"/>
              </a:rPr>
              <a:t>Contenu</a:t>
            </a:r>
            <a:r>
              <a:rPr lang="en-GB" sz="1000" b="1" dirty="0">
                <a:solidFill>
                  <a:srgbClr val="000000"/>
                </a:solidFill>
                <a:latin typeface="Arial" charset="0"/>
              </a:rPr>
              <a:t>: 	PI Consortium FRED</a:t>
            </a:r>
          </a:p>
        </p:txBody>
      </p:sp>
      <p:sp>
        <p:nvSpPr>
          <p:cNvPr id="41" name="Right Brace 40"/>
          <p:cNvSpPr/>
          <p:nvPr/>
        </p:nvSpPr>
        <p:spPr>
          <a:xfrm>
            <a:off x="5603875" y="4319786"/>
            <a:ext cx="152400" cy="592138"/>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GB"/>
          </a:p>
        </p:txBody>
      </p:sp>
      <p:sp>
        <p:nvSpPr>
          <p:cNvPr id="9232" name="TextBox 42"/>
          <p:cNvSpPr txBox="1">
            <a:spLocks noChangeArrowheads="1"/>
          </p:cNvSpPr>
          <p:nvPr/>
        </p:nvSpPr>
        <p:spPr bwMode="auto">
          <a:xfrm>
            <a:off x="3124200" y="3932436"/>
            <a:ext cx="15446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pPr algn="ctr" eaLnBrk="1" hangingPunct="1"/>
            <a:r>
              <a:rPr lang="en-GB" sz="1000" b="1" dirty="0">
                <a:solidFill>
                  <a:srgbClr val="000000"/>
                </a:solidFill>
                <a:latin typeface="Arial" charset="0"/>
              </a:rPr>
              <a:t>PI CRP Henri Tudor</a:t>
            </a:r>
          </a:p>
        </p:txBody>
      </p:sp>
      <p:sp>
        <p:nvSpPr>
          <p:cNvPr id="2" name="TextBox 1"/>
          <p:cNvSpPr txBox="1"/>
          <p:nvPr/>
        </p:nvSpPr>
        <p:spPr>
          <a:xfrm>
            <a:off x="5531428" y="3367286"/>
            <a:ext cx="2064908" cy="584775"/>
          </a:xfrm>
          <a:prstGeom prst="rect">
            <a:avLst/>
          </a:prstGeom>
          <a:noFill/>
        </p:spPr>
        <p:txBody>
          <a:bodyPr wrap="square" rtlCol="0">
            <a:spAutoFit/>
          </a:bodyPr>
          <a:lstStyle/>
          <a:p>
            <a:r>
              <a:rPr lang="en-GB" sz="1600" b="1" dirty="0" err="1" smtClean="0">
                <a:solidFill>
                  <a:srgbClr val="000000"/>
                </a:solidFill>
              </a:rPr>
              <a:t>Intégrable</a:t>
            </a:r>
            <a:r>
              <a:rPr lang="en-GB" sz="1600" b="1" dirty="0" smtClean="0">
                <a:solidFill>
                  <a:srgbClr val="000000"/>
                </a:solidFill>
              </a:rPr>
              <a:t> </a:t>
            </a:r>
            <a:r>
              <a:rPr lang="en-GB" sz="1600" b="1" dirty="0" err="1" smtClean="0">
                <a:solidFill>
                  <a:srgbClr val="000000"/>
                </a:solidFill>
              </a:rPr>
              <a:t>également</a:t>
            </a:r>
            <a:r>
              <a:rPr lang="en-GB" sz="1600" b="1" dirty="0" smtClean="0">
                <a:solidFill>
                  <a:srgbClr val="000000"/>
                </a:solidFill>
              </a:rPr>
              <a:t> à </a:t>
            </a:r>
            <a:r>
              <a:rPr lang="en-GB" sz="1600" b="1" dirty="0" err="1" smtClean="0">
                <a:solidFill>
                  <a:srgbClr val="000000"/>
                </a:solidFill>
              </a:rPr>
              <a:t>Simapro</a:t>
            </a:r>
            <a:endParaRPr lang="en-GB" sz="1600" b="1" dirty="0">
              <a:solidFill>
                <a:srgbClr val="000000"/>
              </a:solidFill>
            </a:endParaRPr>
          </a:p>
        </p:txBody>
      </p:sp>
      <p:cxnSp>
        <p:nvCxnSpPr>
          <p:cNvPr id="4" name="Straight Arrow Connector 3"/>
          <p:cNvCxnSpPr>
            <a:stCxn id="2" idx="1"/>
          </p:cNvCxnSpPr>
          <p:nvPr/>
        </p:nvCxnSpPr>
        <p:spPr>
          <a:xfrm flipH="1">
            <a:off x="4932040" y="3659674"/>
            <a:ext cx="599388" cy="739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3001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52400"/>
            <a:ext cx="8229600" cy="1143000"/>
          </a:xfrm>
        </p:spPr>
        <p:txBody>
          <a:bodyPr>
            <a:normAutofit fontScale="90000"/>
          </a:bodyPr>
          <a:lstStyle/>
          <a:p>
            <a:r>
              <a:rPr lang="en-GB" sz="2800" b="1" dirty="0" smtClean="0">
                <a:ea typeface="ＭＳ Ｐゴシック" pitchFamily="34" charset="-128"/>
                <a:cs typeface="Arial" charset="0"/>
              </a:rPr>
              <a:t>WP2 – Exploitation </a:t>
            </a:r>
            <a:r>
              <a:rPr lang="en-GB" sz="2800" b="1" dirty="0" err="1" smtClean="0">
                <a:ea typeface="ＭＳ Ｐゴシック" pitchFamily="34" charset="-128"/>
                <a:cs typeface="Arial" charset="0"/>
              </a:rPr>
              <a:t>d’ECOPACT</a:t>
            </a:r>
            <a:r>
              <a:rPr lang="en-GB" sz="2800" b="1" dirty="0" smtClean="0">
                <a:ea typeface="ＭＳ Ｐゴシック" pitchFamily="34" charset="-128"/>
                <a:cs typeface="Arial" charset="0"/>
              </a:rPr>
              <a:t> </a:t>
            </a:r>
            <a:r>
              <a:rPr lang="en-GB" sz="2800" b="1" dirty="0" err="1" smtClean="0">
                <a:ea typeface="ＭＳ Ｐゴシック" pitchFamily="34" charset="-128"/>
                <a:cs typeface="Arial" charset="0"/>
              </a:rPr>
              <a:t>mécanique</a:t>
            </a:r>
            <a:r>
              <a:rPr lang="en-GB" sz="2800" b="1" dirty="0" smtClean="0">
                <a:ea typeface="ＭＳ Ｐゴシック" pitchFamily="34" charset="-128"/>
                <a:cs typeface="Arial" charset="0"/>
              </a:rPr>
              <a:t> </a:t>
            </a:r>
            <a:r>
              <a:rPr lang="en-GB" sz="2800" b="1" u="sng" dirty="0" smtClean="0">
                <a:ea typeface="ＭＳ Ｐゴシック" pitchFamily="34" charset="-128"/>
                <a:cs typeface="Arial" charset="0"/>
              </a:rPr>
              <a:t>pendant le </a:t>
            </a:r>
            <a:r>
              <a:rPr lang="en-GB" sz="2800" b="1" u="sng" dirty="0" err="1" smtClean="0">
                <a:ea typeface="ＭＳ Ｐゴシック" pitchFamily="34" charset="-128"/>
                <a:cs typeface="Arial" charset="0"/>
              </a:rPr>
              <a:t>projet</a:t>
            </a:r>
            <a:r>
              <a:rPr lang="en-GB" sz="2800" b="1" u="sng" dirty="0" smtClean="0">
                <a:ea typeface="ＭＳ Ｐゴシック" pitchFamily="34" charset="-128"/>
                <a:cs typeface="Arial" charset="0"/>
              </a:rPr>
              <a:t> FRED</a:t>
            </a:r>
            <a:r>
              <a:rPr lang="en-GB" sz="2800" b="1" dirty="0" smtClean="0">
                <a:ea typeface="ＭＳ Ｐゴシック" pitchFamily="34" charset="-128"/>
                <a:cs typeface="Arial" charset="0"/>
              </a:rPr>
              <a:t/>
            </a:r>
            <a:br>
              <a:rPr lang="en-GB" sz="2800" b="1" dirty="0" smtClean="0">
                <a:ea typeface="ＭＳ Ｐゴシック" pitchFamily="34" charset="-128"/>
                <a:cs typeface="Arial" charset="0"/>
              </a:rPr>
            </a:br>
            <a:endParaRPr lang="en-GB" sz="2800" b="1" dirty="0" smtClean="0">
              <a:ea typeface="ＭＳ Ｐゴシック" pitchFamily="34" charset="-128"/>
              <a:cs typeface="Arial" charset="0"/>
            </a:endParaRPr>
          </a:p>
        </p:txBody>
      </p:sp>
      <p:sp>
        <p:nvSpPr>
          <p:cNvPr id="10243" name="Content Placeholder 2"/>
          <p:cNvSpPr>
            <a:spLocks noGrp="1"/>
          </p:cNvSpPr>
          <p:nvPr>
            <p:ph idx="1"/>
          </p:nvPr>
        </p:nvSpPr>
        <p:spPr>
          <a:xfrm>
            <a:off x="457200" y="1063277"/>
            <a:ext cx="8229600" cy="4525963"/>
          </a:xfrm>
          <a:ln/>
        </p:spPr>
        <p:txBody>
          <a:bodyPr>
            <a:normAutofit/>
          </a:bodyPr>
          <a:lstStyle/>
          <a:p>
            <a:pPr>
              <a:buFont typeface="Arial" charset="0"/>
              <a:buChar char="•"/>
            </a:pPr>
            <a:r>
              <a:rPr lang="en-GB" sz="2000" dirty="0" err="1" smtClean="0">
                <a:latin typeface="Arial" charset="0"/>
                <a:ea typeface="ＭＳ Ｐゴシック" pitchFamily="34" charset="-128"/>
                <a:cs typeface="Arial" charset="0"/>
              </a:rPr>
              <a:t>Disponible</a:t>
            </a:r>
            <a:r>
              <a:rPr lang="en-GB" sz="2000" dirty="0" smtClean="0">
                <a:latin typeface="Arial" charset="0"/>
                <a:ea typeface="ＭＳ Ｐゴシック" pitchFamily="34" charset="-128"/>
                <a:cs typeface="Arial" charset="0"/>
              </a:rPr>
              <a:t> en version web début 2014</a:t>
            </a:r>
          </a:p>
          <a:p>
            <a:pPr>
              <a:buFont typeface="Arial" charset="0"/>
              <a:buChar char="•"/>
            </a:pPr>
            <a:endParaRPr lang="en-GB" sz="2000" dirty="0" smtClean="0">
              <a:latin typeface="Arial" charset="0"/>
              <a:ea typeface="ＭＳ Ｐゴシック" pitchFamily="34" charset="-128"/>
              <a:cs typeface="Arial" charset="0"/>
            </a:endParaRPr>
          </a:p>
          <a:p>
            <a:pPr>
              <a:buFont typeface="Arial" charset="0"/>
              <a:buChar char="•"/>
            </a:pPr>
            <a:r>
              <a:rPr lang="en-GB" sz="2000" dirty="0" smtClean="0">
                <a:latin typeface="Arial" charset="0"/>
                <a:ea typeface="ＭＳ Ｐゴシック" pitchFamily="34" charset="-128"/>
                <a:cs typeface="Arial" charset="0"/>
              </a:rPr>
              <a:t>Utilisation </a:t>
            </a:r>
            <a:r>
              <a:rPr lang="en-GB" sz="2000" dirty="0" err="1" smtClean="0">
                <a:latin typeface="Arial" charset="0"/>
                <a:ea typeface="ＭＳ Ｐゴシック" pitchFamily="34" charset="-128"/>
                <a:cs typeface="Arial" charset="0"/>
              </a:rPr>
              <a:t>gratuite</a:t>
            </a:r>
            <a:r>
              <a:rPr lang="en-GB" sz="2000" dirty="0" smtClean="0">
                <a:latin typeface="Arial" charset="0"/>
                <a:ea typeface="ＭＳ Ｐゴシック" pitchFamily="34" charset="-128"/>
                <a:cs typeface="Arial" charset="0"/>
              </a:rPr>
              <a:t> des </a:t>
            </a:r>
            <a:r>
              <a:rPr lang="en-GB" sz="2000" dirty="0" err="1" smtClean="0">
                <a:latin typeface="Arial" charset="0"/>
                <a:ea typeface="ＭＳ Ｐゴシック" pitchFamily="34" charset="-128"/>
                <a:cs typeface="Arial" charset="0"/>
              </a:rPr>
              <a:t>partenaires</a:t>
            </a:r>
            <a:r>
              <a:rPr lang="en-GB" sz="2000" dirty="0" smtClean="0">
                <a:latin typeface="Arial" charset="0"/>
                <a:ea typeface="ＭＳ Ｐゴシック" pitchFamily="34" charset="-128"/>
                <a:cs typeface="Arial" charset="0"/>
              </a:rPr>
              <a:t> pour test pour les </a:t>
            </a:r>
            <a:r>
              <a:rPr lang="en-GB" sz="2000" dirty="0" err="1" smtClean="0">
                <a:latin typeface="Arial" charset="0"/>
                <a:ea typeface="ＭＳ Ｐゴシック" pitchFamily="34" charset="-128"/>
                <a:cs typeface="Arial" charset="0"/>
              </a:rPr>
              <a:t>niveaux</a:t>
            </a:r>
            <a:r>
              <a:rPr lang="en-GB" sz="2000" dirty="0" smtClean="0">
                <a:latin typeface="Arial" charset="0"/>
                <a:ea typeface="ＭＳ Ｐゴシック" pitchFamily="34" charset="-128"/>
                <a:cs typeface="Arial" charset="0"/>
              </a:rPr>
              <a:t> “</a:t>
            </a:r>
            <a:r>
              <a:rPr lang="en-GB" sz="2000" dirty="0" err="1" smtClean="0">
                <a:latin typeface="Arial" charset="0"/>
                <a:ea typeface="ＭＳ Ｐゴシック" pitchFamily="34" charset="-128"/>
                <a:cs typeface="Arial" charset="0"/>
              </a:rPr>
              <a:t>débutant</a:t>
            </a:r>
            <a:r>
              <a:rPr lang="en-GB" sz="2000" dirty="0" smtClean="0">
                <a:latin typeface="Arial" charset="0"/>
                <a:ea typeface="ＭＳ Ｐゴシック" pitchFamily="34" charset="-128"/>
                <a:cs typeface="Arial" charset="0"/>
              </a:rPr>
              <a:t>” et “</a:t>
            </a:r>
            <a:r>
              <a:rPr lang="en-GB" sz="2000" dirty="0" err="1" smtClean="0">
                <a:latin typeface="Arial" charset="0"/>
                <a:ea typeface="ＭＳ Ｐゴシック" pitchFamily="34" charset="-128"/>
                <a:cs typeface="Arial" charset="0"/>
              </a:rPr>
              <a:t>intermédiaire</a:t>
            </a:r>
            <a:r>
              <a:rPr lang="en-GB" sz="2000" dirty="0" smtClean="0">
                <a:latin typeface="Arial" charset="0"/>
                <a:ea typeface="ＭＳ Ｐゴシック" pitchFamily="34" charset="-128"/>
                <a:cs typeface="Arial" charset="0"/>
              </a:rPr>
              <a:t>”. </a:t>
            </a:r>
            <a:endParaRPr lang="en-GB" sz="2000" dirty="0" smtClean="0">
              <a:latin typeface="Arial" charset="0"/>
              <a:ea typeface="ＭＳ Ｐゴシック" pitchFamily="34" charset="-128"/>
              <a:cs typeface="Arial" charset="0"/>
            </a:endParaRPr>
          </a:p>
          <a:p>
            <a:pPr lvl="1">
              <a:buFont typeface="Arial" charset="0"/>
              <a:buChar char="•"/>
            </a:pPr>
            <a:endParaRPr lang="en-GB" sz="1800" dirty="0" smtClean="0">
              <a:latin typeface="Arial" charset="0"/>
              <a:ea typeface="ＭＳ Ｐゴシック" pitchFamily="34" charset="-128"/>
              <a:cs typeface="Arial" charset="0"/>
            </a:endParaRPr>
          </a:p>
          <a:p>
            <a:pPr>
              <a:buFont typeface="Wingdings" pitchFamily="2" charset="2"/>
              <a:buChar char="Ø"/>
            </a:pPr>
            <a:r>
              <a:rPr lang="en-GB" sz="1800" i="1" dirty="0" err="1" smtClean="0">
                <a:latin typeface="Arial" charset="0"/>
                <a:ea typeface="ＭＳ Ｐゴシック" pitchFamily="34" charset="-128"/>
                <a:cs typeface="Arial" charset="0"/>
              </a:rPr>
              <a:t>Termes</a:t>
            </a:r>
            <a:r>
              <a:rPr lang="en-GB" sz="1800" i="1" dirty="0" smtClean="0">
                <a:latin typeface="Arial" charset="0"/>
                <a:ea typeface="ＭＳ Ｐゴシック" pitchFamily="34" charset="-128"/>
                <a:cs typeface="Arial" charset="0"/>
              </a:rPr>
              <a:t> </a:t>
            </a:r>
            <a:r>
              <a:rPr lang="en-GB" sz="1800" i="1" dirty="0" err="1" smtClean="0">
                <a:latin typeface="Arial" charset="0"/>
                <a:ea typeface="ＭＳ Ｐゴシック" pitchFamily="34" charset="-128"/>
                <a:cs typeface="Arial" charset="0"/>
              </a:rPr>
              <a:t>d’utilisation</a:t>
            </a:r>
            <a:r>
              <a:rPr lang="en-GB" sz="1800" i="1" dirty="0" smtClean="0">
                <a:latin typeface="Arial" charset="0"/>
                <a:ea typeface="ＭＳ Ｐゴシック" pitchFamily="34" charset="-128"/>
                <a:cs typeface="Arial" charset="0"/>
              </a:rPr>
              <a:t>: Les </a:t>
            </a:r>
            <a:r>
              <a:rPr lang="en-GB" sz="1800" i="1" dirty="0" err="1" smtClean="0">
                <a:latin typeface="Arial" charset="0"/>
                <a:ea typeface="ＭＳ Ｐゴシック" pitchFamily="34" charset="-128"/>
                <a:cs typeface="Arial" charset="0"/>
              </a:rPr>
              <a:t>partenaires</a:t>
            </a:r>
            <a:r>
              <a:rPr lang="en-GB" sz="1800" i="1" dirty="0" smtClean="0">
                <a:latin typeface="Arial" charset="0"/>
                <a:ea typeface="ＭＳ Ｐゴシック" pitchFamily="34" charset="-128"/>
                <a:cs typeface="Arial" charset="0"/>
              </a:rPr>
              <a:t> </a:t>
            </a:r>
            <a:r>
              <a:rPr lang="en-GB" sz="1800" i="1" dirty="0" err="1" smtClean="0">
                <a:latin typeface="Arial" charset="0"/>
                <a:ea typeface="ＭＳ Ｐゴシック" pitchFamily="34" charset="-128"/>
                <a:cs typeface="Arial" charset="0"/>
              </a:rPr>
              <a:t>testent</a:t>
            </a:r>
            <a:r>
              <a:rPr lang="en-GB" sz="1800" i="1" dirty="0" smtClean="0">
                <a:latin typeface="Arial" charset="0"/>
                <a:ea typeface="ＭＳ Ｐゴシック" pitchFamily="34" charset="-128"/>
                <a:cs typeface="Arial" charset="0"/>
              </a:rPr>
              <a:t> ECOPACT </a:t>
            </a:r>
            <a:r>
              <a:rPr lang="en-GB" sz="1800" i="1" dirty="0" err="1" smtClean="0">
                <a:latin typeface="Arial" charset="0"/>
                <a:ea typeface="ＭＳ Ｐゴシック" pitchFamily="34" charset="-128"/>
                <a:cs typeface="Arial" charset="0"/>
              </a:rPr>
              <a:t>Mécanique</a:t>
            </a:r>
            <a:r>
              <a:rPr lang="en-GB" sz="1800" i="1" dirty="0" smtClean="0">
                <a:latin typeface="Arial" charset="0"/>
                <a:ea typeface="ＭＳ Ｐゴシック" pitchFamily="34" charset="-128"/>
                <a:cs typeface="Arial" charset="0"/>
              </a:rPr>
              <a:t> avec des PME du </a:t>
            </a:r>
            <a:r>
              <a:rPr lang="en-GB" sz="1800" i="1" dirty="0" err="1" smtClean="0">
                <a:latin typeface="Arial" charset="0"/>
                <a:ea typeface="ＭＳ Ｐゴシック" pitchFamily="34" charset="-128"/>
                <a:cs typeface="Arial" charset="0"/>
              </a:rPr>
              <a:t>secteur</a:t>
            </a:r>
            <a:r>
              <a:rPr lang="en-GB" sz="1800" i="1" dirty="0" smtClean="0">
                <a:latin typeface="Arial" charset="0"/>
                <a:ea typeface="ＭＳ Ｐゴシック" pitchFamily="34" charset="-128"/>
                <a:cs typeface="Arial" charset="0"/>
              </a:rPr>
              <a:t> (non </a:t>
            </a:r>
            <a:r>
              <a:rPr lang="en-GB" sz="1800" i="1" dirty="0" err="1" smtClean="0">
                <a:latin typeface="Arial" charset="0"/>
                <a:ea typeface="ＭＳ Ｐゴシック" pitchFamily="34" charset="-128"/>
                <a:cs typeface="Arial" charset="0"/>
              </a:rPr>
              <a:t>partenaire</a:t>
            </a:r>
            <a:r>
              <a:rPr lang="en-GB" sz="1800" i="1" dirty="0" smtClean="0">
                <a:latin typeface="Arial" charset="0"/>
                <a:ea typeface="ＭＳ Ｐゴシック" pitchFamily="34" charset="-128"/>
                <a:cs typeface="Arial" charset="0"/>
              </a:rPr>
              <a:t> du consortium FRED) et </a:t>
            </a:r>
            <a:r>
              <a:rPr lang="en-GB" sz="1800" i="1" dirty="0" err="1" smtClean="0">
                <a:latin typeface="Arial" charset="0"/>
                <a:ea typeface="ＭＳ Ｐゴシック" pitchFamily="34" charset="-128"/>
                <a:cs typeface="Arial" charset="0"/>
              </a:rPr>
              <a:t>ou</a:t>
            </a:r>
            <a:r>
              <a:rPr lang="en-GB" sz="1800" i="1" dirty="0" smtClean="0">
                <a:latin typeface="Arial" charset="0"/>
                <a:ea typeface="ＭＳ Ｐゴシック" pitchFamily="34" charset="-128"/>
                <a:cs typeface="Arial" charset="0"/>
              </a:rPr>
              <a:t> pour des modules de </a:t>
            </a:r>
            <a:r>
              <a:rPr lang="en-GB" sz="1800" i="1" dirty="0" err="1" smtClean="0">
                <a:latin typeface="Arial" charset="0"/>
                <a:ea typeface="ＭＳ Ｐゴシック" pitchFamily="34" charset="-128"/>
                <a:cs typeface="Arial" charset="0"/>
              </a:rPr>
              <a:t>cours</a:t>
            </a:r>
            <a:r>
              <a:rPr lang="en-GB" sz="1800" i="1" dirty="0" smtClean="0">
                <a:latin typeface="Arial" charset="0"/>
                <a:ea typeface="ＭＳ Ｐゴシック" pitchFamily="34" charset="-128"/>
                <a:cs typeface="Arial" charset="0"/>
              </a:rPr>
              <a:t>/Formation. </a:t>
            </a:r>
          </a:p>
          <a:p>
            <a:pPr>
              <a:buFont typeface="Wingdings" pitchFamily="2" charset="2"/>
              <a:buChar char="Ø"/>
            </a:pPr>
            <a:r>
              <a:rPr lang="en-GB" sz="1800" i="1" dirty="0" smtClean="0">
                <a:latin typeface="Arial" charset="0"/>
                <a:ea typeface="ＭＳ Ｐゴシック" pitchFamily="34" charset="-128"/>
                <a:cs typeface="Arial" charset="0"/>
              </a:rPr>
              <a:t>En </a:t>
            </a:r>
            <a:r>
              <a:rPr lang="en-GB" sz="1800" i="1" dirty="0" err="1" smtClean="0">
                <a:latin typeface="Arial" charset="0"/>
                <a:ea typeface="ＭＳ Ｐゴシック" pitchFamily="34" charset="-128"/>
                <a:cs typeface="Arial" charset="0"/>
              </a:rPr>
              <a:t>contrepartie</a:t>
            </a:r>
            <a:r>
              <a:rPr lang="en-GB" sz="1800" i="1" dirty="0" smtClean="0">
                <a:latin typeface="Arial" charset="0"/>
                <a:ea typeface="ＭＳ Ｐゴシック" pitchFamily="34" charset="-128"/>
                <a:cs typeface="Arial" charset="0"/>
              </a:rPr>
              <a:t> les </a:t>
            </a:r>
            <a:r>
              <a:rPr lang="en-GB" sz="1800" i="1" dirty="0" err="1" smtClean="0">
                <a:latin typeface="Arial" charset="0"/>
                <a:ea typeface="ＭＳ Ｐゴシック" pitchFamily="34" charset="-128"/>
                <a:cs typeface="Arial" charset="0"/>
              </a:rPr>
              <a:t>partenaires</a:t>
            </a:r>
            <a:r>
              <a:rPr lang="en-GB" sz="1800" i="1" dirty="0" smtClean="0">
                <a:latin typeface="Arial" charset="0"/>
                <a:ea typeface="ＭＳ Ｐゴシック" pitchFamily="34" charset="-128"/>
                <a:cs typeface="Arial" charset="0"/>
              </a:rPr>
              <a:t> et les PME </a:t>
            </a:r>
            <a:r>
              <a:rPr lang="en-GB" sz="1800" i="1" dirty="0" err="1" smtClean="0">
                <a:latin typeface="Arial" charset="0"/>
                <a:ea typeface="ＭＳ Ｐゴシック" pitchFamily="34" charset="-128"/>
                <a:cs typeface="Arial" charset="0"/>
              </a:rPr>
              <a:t>donnent</a:t>
            </a:r>
            <a:r>
              <a:rPr lang="en-GB" sz="1800" i="1" dirty="0" smtClean="0">
                <a:latin typeface="Arial" charset="0"/>
                <a:ea typeface="ＭＳ Ｐゴシック" pitchFamily="34" charset="-128"/>
                <a:cs typeface="Arial" charset="0"/>
              </a:rPr>
              <a:t> un feedback (</a:t>
            </a:r>
            <a:r>
              <a:rPr lang="en-GB" sz="1800" i="1" dirty="0" err="1" smtClean="0">
                <a:latin typeface="Arial" charset="0"/>
                <a:ea typeface="ＭＳ Ｐゴシック" pitchFamily="34" charset="-128"/>
                <a:cs typeface="Arial" charset="0"/>
              </a:rPr>
              <a:t>remarques</a:t>
            </a:r>
            <a:r>
              <a:rPr lang="en-GB" sz="1800" i="1" dirty="0" smtClean="0">
                <a:latin typeface="Arial" charset="0"/>
                <a:ea typeface="ＭＳ Ｐゴシック" pitchFamily="34" charset="-128"/>
                <a:cs typeface="Arial" charset="0"/>
              </a:rPr>
              <a:t> et suggestions) au CRP Henri Tudor. </a:t>
            </a:r>
            <a:r>
              <a:rPr lang="en-GB" sz="1800" i="1" u="sng" dirty="0" err="1" smtClean="0">
                <a:latin typeface="Arial" charset="0"/>
                <a:ea typeface="ＭＳ Ｐゴシック" pitchFamily="34" charset="-128"/>
                <a:cs typeface="Arial" charset="0"/>
              </a:rPr>
              <a:t>Accès</a:t>
            </a:r>
            <a:r>
              <a:rPr lang="en-GB" sz="1800" i="1" u="sng" dirty="0" smtClean="0">
                <a:latin typeface="Arial" charset="0"/>
                <a:ea typeface="ＭＳ Ｐゴシック" pitchFamily="34" charset="-128"/>
                <a:cs typeface="Arial" charset="0"/>
              </a:rPr>
              <a:t> web, via le </a:t>
            </a:r>
            <a:r>
              <a:rPr lang="en-GB" sz="1800" i="1" u="sng" dirty="0" err="1" smtClean="0">
                <a:latin typeface="Arial" charset="0"/>
                <a:ea typeface="ＭＳ Ｐゴシック" pitchFamily="34" charset="-128"/>
                <a:cs typeface="Arial" charset="0"/>
              </a:rPr>
              <a:t>serveur</a:t>
            </a:r>
            <a:r>
              <a:rPr lang="en-GB" sz="1800" i="1" u="sng" dirty="0" smtClean="0">
                <a:latin typeface="Arial" charset="0"/>
                <a:ea typeface="ＭＳ Ｐゴシック" pitchFamily="34" charset="-128"/>
                <a:cs typeface="Arial" charset="0"/>
              </a:rPr>
              <a:t> Tudor, pour la </a:t>
            </a:r>
            <a:r>
              <a:rPr lang="en-GB" sz="1800" i="1" u="sng" dirty="0" err="1" smtClean="0">
                <a:latin typeface="Arial" charset="0"/>
                <a:ea typeface="ＭＳ Ｐゴシック" pitchFamily="34" charset="-128"/>
                <a:cs typeface="Arial" charset="0"/>
              </a:rPr>
              <a:t>période</a:t>
            </a:r>
            <a:r>
              <a:rPr lang="en-GB" sz="1800" i="1" u="sng" dirty="0" smtClean="0">
                <a:latin typeface="Arial" charset="0"/>
                <a:ea typeface="ＭＳ Ｐゴシック" pitchFamily="34" charset="-128"/>
                <a:cs typeface="Arial" charset="0"/>
              </a:rPr>
              <a:t> de test.</a:t>
            </a:r>
          </a:p>
          <a:p>
            <a:pPr lvl="1">
              <a:buFont typeface="Wingdings" pitchFamily="2" charset="2"/>
              <a:buChar char="Ø"/>
            </a:pPr>
            <a:endParaRPr lang="en-GB" sz="1800" dirty="0" smtClean="0">
              <a:latin typeface="Arial" charset="0"/>
              <a:ea typeface="ＭＳ Ｐゴシック" pitchFamily="34" charset="-128"/>
              <a:cs typeface="Arial" charset="0"/>
            </a:endParaRPr>
          </a:p>
        </p:txBody>
      </p:sp>
    </p:spTree>
    <p:extLst>
      <p:ext uri="{BB962C8B-B14F-4D97-AF65-F5344CB8AC3E}">
        <p14:creationId xmlns:p14="http://schemas.microsoft.com/office/powerpoint/2010/main" val="1059616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fld id="{C74FDAAE-F9B7-4128-908B-B2C810E6A5A2}" type="datetime1">
              <a:rPr lang="en-US" sz="1000" smtClean="0">
                <a:solidFill>
                  <a:srgbClr val="000000"/>
                </a:solidFill>
                <a:latin typeface="Arial" charset="0"/>
              </a:rPr>
              <a:pPr/>
              <a:t>5/13/2013</a:t>
            </a:fld>
            <a:endParaRPr lang="en-US" sz="1000" smtClean="0">
              <a:solidFill>
                <a:srgbClr val="000000"/>
              </a:solidFill>
              <a:latin typeface="Arial" charset="0"/>
            </a:endParaRPr>
          </a:p>
        </p:txBody>
      </p:sp>
      <p:sp>
        <p:nvSpPr>
          <p:cNvPr id="112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ea typeface="ＭＳ Ｐゴシック" pitchFamily="34" charset="-128"/>
              </a:defRPr>
            </a:lvl1pPr>
            <a:lvl2pPr marL="742950" indent="-285750" eaLnBrk="0" hangingPunct="0">
              <a:defRPr sz="2400">
                <a:solidFill>
                  <a:schemeClr val="tx1"/>
                </a:solidFill>
                <a:latin typeface="Times" pitchFamily="18" charset="0"/>
                <a:ea typeface="ＭＳ Ｐゴシック" pitchFamily="34" charset="-128"/>
              </a:defRPr>
            </a:lvl2pPr>
            <a:lvl3pPr marL="1143000" indent="-228600" eaLnBrk="0" hangingPunct="0">
              <a:defRPr sz="2400">
                <a:solidFill>
                  <a:schemeClr val="tx1"/>
                </a:solidFill>
                <a:latin typeface="Times" pitchFamily="18" charset="0"/>
                <a:ea typeface="ＭＳ Ｐゴシック" pitchFamily="34" charset="-128"/>
              </a:defRPr>
            </a:lvl3pPr>
            <a:lvl4pPr marL="1600200" indent="-228600" eaLnBrk="0" hangingPunct="0">
              <a:defRPr sz="2400">
                <a:solidFill>
                  <a:schemeClr val="tx1"/>
                </a:solidFill>
                <a:latin typeface="Times" pitchFamily="18" charset="0"/>
                <a:ea typeface="ＭＳ Ｐゴシック" pitchFamily="34" charset="-128"/>
              </a:defRPr>
            </a:lvl4pPr>
            <a:lvl5pPr marL="2057400" indent="-228600" eaLnBrk="0" hangingPunct="0">
              <a:defRPr sz="2400">
                <a:solidFill>
                  <a:schemeClr val="tx1"/>
                </a:solidFill>
                <a:latin typeface="Times"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8" charset="0"/>
                <a:ea typeface="ＭＳ Ｐゴシック" pitchFamily="34" charset="-128"/>
              </a:defRPr>
            </a:lvl9pPr>
          </a:lstStyle>
          <a:p>
            <a:fld id="{6C682CB7-88F4-483E-ACEC-290FE71D2F94}" type="slidenum">
              <a:rPr lang="en-US" sz="1000" smtClean="0">
                <a:solidFill>
                  <a:srgbClr val="898989"/>
                </a:solidFill>
                <a:latin typeface="Arial" charset="0"/>
              </a:rPr>
              <a:pPr/>
              <a:t>7</a:t>
            </a:fld>
            <a:endParaRPr lang="en-US" sz="1000" smtClean="0">
              <a:solidFill>
                <a:srgbClr val="898989"/>
              </a:solidFill>
              <a:latin typeface="Arial" charset="0"/>
            </a:endParaRPr>
          </a:p>
        </p:txBody>
      </p:sp>
      <p:sp>
        <p:nvSpPr>
          <p:cNvPr id="7" name="TextBox 6"/>
          <p:cNvSpPr txBox="1"/>
          <p:nvPr/>
        </p:nvSpPr>
        <p:spPr>
          <a:xfrm>
            <a:off x="228600" y="1366838"/>
            <a:ext cx="1828800" cy="431800"/>
          </a:xfrm>
          <a:prstGeom prst="rect">
            <a:avLst/>
          </a:prstGeom>
          <a:noFill/>
          <a:ln>
            <a:solidFill>
              <a:schemeClr val="accent1"/>
            </a:solidFill>
          </a:ln>
        </p:spPr>
        <p:txBody>
          <a:bodyPr>
            <a:spAutoFit/>
          </a:bodyPr>
          <a:lstStyle/>
          <a:p>
            <a:pPr>
              <a:defRPr/>
            </a:pPr>
            <a:r>
              <a:rPr lang="fr-FR" sz="1100" b="1" dirty="0">
                <a:solidFill>
                  <a:srgbClr val="000000"/>
                </a:solidFill>
                <a:latin typeface="+mn-lt"/>
                <a:ea typeface="ＭＳ Ｐゴシック" pitchFamily="-112" charset="-128"/>
                <a:cs typeface="+mn-cs"/>
              </a:rPr>
              <a:t>Académique </a:t>
            </a:r>
            <a:r>
              <a:rPr lang="fr-FR" sz="1100" dirty="0">
                <a:solidFill>
                  <a:srgbClr val="000000"/>
                </a:solidFill>
                <a:latin typeface="+mn-lt"/>
                <a:ea typeface="ＭＳ Ｐゴシック" pitchFamily="-112" charset="-128"/>
                <a:cs typeface="+mn-cs"/>
              </a:rPr>
              <a:t>(université ou centre de recherche)</a:t>
            </a:r>
            <a:endParaRPr lang="en-GB" sz="1100" dirty="0">
              <a:solidFill>
                <a:srgbClr val="000000"/>
              </a:solidFill>
              <a:latin typeface="+mn-lt"/>
              <a:ea typeface="ＭＳ Ｐゴシック" pitchFamily="-112" charset="-128"/>
              <a:cs typeface="+mn-cs"/>
            </a:endParaRPr>
          </a:p>
        </p:txBody>
      </p:sp>
      <p:sp>
        <p:nvSpPr>
          <p:cNvPr id="8" name="TextBox 7"/>
          <p:cNvSpPr txBox="1"/>
          <p:nvPr/>
        </p:nvSpPr>
        <p:spPr>
          <a:xfrm>
            <a:off x="228600" y="2746375"/>
            <a:ext cx="1828800" cy="261610"/>
          </a:xfrm>
          <a:prstGeom prst="rect">
            <a:avLst/>
          </a:prstGeom>
          <a:noFill/>
          <a:ln>
            <a:solidFill>
              <a:schemeClr val="accent1"/>
            </a:solidFill>
          </a:ln>
        </p:spPr>
        <p:txBody>
          <a:bodyPr>
            <a:spAutoFit/>
          </a:bodyPr>
          <a:lstStyle/>
          <a:p>
            <a:pPr>
              <a:defRPr/>
            </a:pPr>
            <a:r>
              <a:rPr lang="fr-FR" sz="1100" b="1" dirty="0">
                <a:solidFill>
                  <a:srgbClr val="000000"/>
                </a:solidFill>
                <a:latin typeface="+mn-lt"/>
                <a:ea typeface="ＭＳ Ｐゴシック" pitchFamily="-112" charset="-128"/>
                <a:cs typeface="+mn-cs"/>
              </a:rPr>
              <a:t>Bureau d’étude/consultants</a:t>
            </a:r>
            <a:endParaRPr lang="en-GB" sz="1100" dirty="0">
              <a:solidFill>
                <a:srgbClr val="000000"/>
              </a:solidFill>
              <a:latin typeface="+mn-lt"/>
              <a:ea typeface="ＭＳ Ｐゴシック" pitchFamily="-112" charset="-128"/>
              <a:cs typeface="+mn-cs"/>
            </a:endParaRPr>
          </a:p>
        </p:txBody>
      </p:sp>
      <p:sp>
        <p:nvSpPr>
          <p:cNvPr id="9" name="Rectangle 8"/>
          <p:cNvSpPr/>
          <p:nvPr/>
        </p:nvSpPr>
        <p:spPr>
          <a:xfrm>
            <a:off x="228600" y="4548188"/>
            <a:ext cx="1828800" cy="431800"/>
          </a:xfrm>
          <a:prstGeom prst="rect">
            <a:avLst/>
          </a:prstGeom>
          <a:ln>
            <a:solidFill>
              <a:schemeClr val="accent1"/>
            </a:solidFill>
          </a:ln>
        </p:spPr>
        <p:txBody>
          <a:bodyPr>
            <a:spAutoFit/>
          </a:bodyPr>
          <a:lstStyle/>
          <a:p>
            <a:pPr>
              <a:defRPr/>
            </a:pPr>
            <a:r>
              <a:rPr lang="fr-FR" sz="1100" b="1" dirty="0">
                <a:solidFill>
                  <a:srgbClr val="000000"/>
                </a:solidFill>
                <a:latin typeface="+mn-lt"/>
                <a:ea typeface="ＭＳ Ｐゴシック" pitchFamily="-112" charset="-128"/>
                <a:cs typeface="+mn-cs"/>
              </a:rPr>
              <a:t>Centre technique en mécanique</a:t>
            </a:r>
            <a:endParaRPr lang="en-GB" sz="1100" dirty="0">
              <a:solidFill>
                <a:srgbClr val="000000"/>
              </a:solidFill>
              <a:latin typeface="+mn-lt"/>
              <a:ea typeface="ＭＳ Ｐゴシック" pitchFamily="-112" charset="-128"/>
              <a:cs typeface="+mn-cs"/>
            </a:endParaRPr>
          </a:p>
        </p:txBody>
      </p:sp>
      <p:sp>
        <p:nvSpPr>
          <p:cNvPr id="10" name="TextBox 9"/>
          <p:cNvSpPr txBox="1"/>
          <p:nvPr/>
        </p:nvSpPr>
        <p:spPr>
          <a:xfrm>
            <a:off x="2514600" y="1290638"/>
            <a:ext cx="1184275" cy="261937"/>
          </a:xfrm>
          <a:prstGeom prst="rect">
            <a:avLst/>
          </a:prstGeom>
          <a:noFill/>
          <a:ln>
            <a:solidFill>
              <a:schemeClr val="accent1"/>
            </a:solidFill>
          </a:ln>
        </p:spPr>
        <p:txBody>
          <a:bodyPr>
            <a:spAutoFit/>
          </a:bodyPr>
          <a:lstStyle/>
          <a:p>
            <a:pPr algn="ctr">
              <a:defRPr/>
            </a:pPr>
            <a:r>
              <a:rPr lang="fr-FR" sz="1100" b="1" dirty="0">
                <a:solidFill>
                  <a:srgbClr val="000000"/>
                </a:solidFill>
                <a:latin typeface="+mn-lt"/>
                <a:ea typeface="ＭＳ Ｐゴシック" pitchFamily="-112" charset="-128"/>
                <a:cs typeface="+mn-cs"/>
              </a:rPr>
              <a:t>R&amp;D</a:t>
            </a:r>
            <a:endParaRPr lang="en-GB" sz="1100" dirty="0">
              <a:solidFill>
                <a:srgbClr val="000000"/>
              </a:solidFill>
              <a:latin typeface="+mn-lt"/>
              <a:ea typeface="ＭＳ Ｐゴシック" pitchFamily="-112" charset="-128"/>
              <a:cs typeface="+mn-cs"/>
            </a:endParaRPr>
          </a:p>
        </p:txBody>
      </p:sp>
      <p:sp>
        <p:nvSpPr>
          <p:cNvPr id="11" name="TextBox 10"/>
          <p:cNvSpPr txBox="1"/>
          <p:nvPr/>
        </p:nvSpPr>
        <p:spPr>
          <a:xfrm>
            <a:off x="2514600" y="1725613"/>
            <a:ext cx="1184275" cy="261937"/>
          </a:xfrm>
          <a:prstGeom prst="rect">
            <a:avLst/>
          </a:prstGeom>
          <a:noFill/>
          <a:ln>
            <a:solidFill>
              <a:schemeClr val="accent1"/>
            </a:solidFill>
          </a:ln>
        </p:spPr>
        <p:txBody>
          <a:bodyPr>
            <a:spAutoFit/>
          </a:bodyPr>
          <a:lstStyle/>
          <a:p>
            <a:pPr algn="ctr">
              <a:defRPr/>
            </a:pPr>
            <a:r>
              <a:rPr lang="en-GB" sz="1100" b="1" dirty="0" err="1">
                <a:solidFill>
                  <a:srgbClr val="000000"/>
                </a:solidFill>
                <a:latin typeface="+mn-lt"/>
                <a:ea typeface="ＭＳ Ｐゴシック" pitchFamily="-112" charset="-128"/>
                <a:cs typeface="+mn-cs"/>
              </a:rPr>
              <a:t>Enseignement</a:t>
            </a:r>
            <a:endParaRPr lang="en-GB" sz="1100" b="1" dirty="0">
              <a:solidFill>
                <a:srgbClr val="000000"/>
              </a:solidFill>
              <a:latin typeface="+mn-lt"/>
              <a:ea typeface="ＭＳ Ｐゴシック" pitchFamily="-112" charset="-128"/>
              <a:cs typeface="+mn-cs"/>
            </a:endParaRPr>
          </a:p>
        </p:txBody>
      </p:sp>
      <p:cxnSp>
        <p:nvCxnSpPr>
          <p:cNvPr id="13" name="Straight Arrow Connector 12"/>
          <p:cNvCxnSpPr>
            <a:stCxn id="7" idx="3"/>
            <a:endCxn id="10" idx="1"/>
          </p:cNvCxnSpPr>
          <p:nvPr/>
        </p:nvCxnSpPr>
        <p:spPr>
          <a:xfrm flipV="1">
            <a:off x="2057400" y="1422400"/>
            <a:ext cx="457200" cy="1603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7" idx="3"/>
            <a:endCxn id="11" idx="1"/>
          </p:cNvCxnSpPr>
          <p:nvPr/>
        </p:nvCxnSpPr>
        <p:spPr>
          <a:xfrm>
            <a:off x="2057400" y="1582738"/>
            <a:ext cx="457200" cy="2730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0" idx="3"/>
            <a:endCxn id="94" idx="1"/>
          </p:cNvCxnSpPr>
          <p:nvPr/>
        </p:nvCxnSpPr>
        <p:spPr>
          <a:xfrm>
            <a:off x="3698875" y="1421607"/>
            <a:ext cx="581025" cy="19931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1" idx="3"/>
            <a:endCxn id="94" idx="1"/>
          </p:cNvCxnSpPr>
          <p:nvPr/>
        </p:nvCxnSpPr>
        <p:spPr>
          <a:xfrm>
            <a:off x="3698875" y="1856582"/>
            <a:ext cx="581025" cy="15581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438400" y="3952875"/>
            <a:ext cx="1347788" cy="261938"/>
          </a:xfrm>
          <a:prstGeom prst="rect">
            <a:avLst/>
          </a:prstGeom>
          <a:noFill/>
          <a:ln>
            <a:solidFill>
              <a:schemeClr val="accent1"/>
            </a:solidFill>
          </a:ln>
        </p:spPr>
        <p:txBody>
          <a:bodyPr>
            <a:spAutoFit/>
          </a:bodyPr>
          <a:lstStyle/>
          <a:p>
            <a:pPr algn="ctr">
              <a:defRPr/>
            </a:pPr>
            <a:r>
              <a:rPr lang="fr-FR" sz="1100" b="1" dirty="0">
                <a:solidFill>
                  <a:srgbClr val="000000"/>
                </a:solidFill>
                <a:latin typeface="+mn-lt"/>
                <a:ea typeface="ＭＳ Ｐゴシック" pitchFamily="-112" charset="-128"/>
                <a:cs typeface="+mn-cs"/>
              </a:rPr>
              <a:t>R&amp;D</a:t>
            </a:r>
            <a:endParaRPr lang="en-GB" sz="1100" dirty="0">
              <a:solidFill>
                <a:srgbClr val="000000"/>
              </a:solidFill>
              <a:latin typeface="+mn-lt"/>
              <a:ea typeface="ＭＳ Ｐゴシック" pitchFamily="-112" charset="-128"/>
              <a:cs typeface="+mn-cs"/>
            </a:endParaRPr>
          </a:p>
        </p:txBody>
      </p:sp>
      <p:sp>
        <p:nvSpPr>
          <p:cNvPr id="23" name="TextBox 22"/>
          <p:cNvSpPr txBox="1"/>
          <p:nvPr/>
        </p:nvSpPr>
        <p:spPr>
          <a:xfrm>
            <a:off x="2438400" y="4375150"/>
            <a:ext cx="1447800" cy="431800"/>
          </a:xfrm>
          <a:prstGeom prst="rect">
            <a:avLst/>
          </a:prstGeom>
          <a:noFill/>
          <a:ln>
            <a:solidFill>
              <a:schemeClr val="accent1"/>
            </a:solidFill>
          </a:ln>
        </p:spPr>
        <p:txBody>
          <a:bodyPr>
            <a:spAutoFit/>
          </a:bodyPr>
          <a:lstStyle/>
          <a:p>
            <a:pPr algn="ctr">
              <a:defRPr/>
            </a:pPr>
            <a:r>
              <a:rPr lang="en-GB" sz="1100" b="1" dirty="0">
                <a:solidFill>
                  <a:srgbClr val="000000"/>
                </a:solidFill>
                <a:latin typeface="+mn-lt"/>
                <a:ea typeface="ＭＳ Ｐゴシック" pitchFamily="-112" charset="-128"/>
                <a:cs typeface="+mn-cs"/>
              </a:rPr>
              <a:t>Formation et support aux PME *</a:t>
            </a:r>
          </a:p>
        </p:txBody>
      </p:sp>
      <p:sp>
        <p:nvSpPr>
          <p:cNvPr id="26" name="TextBox 25"/>
          <p:cNvSpPr txBox="1"/>
          <p:nvPr/>
        </p:nvSpPr>
        <p:spPr>
          <a:xfrm>
            <a:off x="2413000" y="2366963"/>
            <a:ext cx="1473200" cy="431800"/>
          </a:xfrm>
          <a:prstGeom prst="rect">
            <a:avLst/>
          </a:prstGeom>
          <a:noFill/>
          <a:ln>
            <a:solidFill>
              <a:schemeClr val="accent1"/>
            </a:solidFill>
          </a:ln>
        </p:spPr>
        <p:txBody>
          <a:bodyPr>
            <a:spAutoFit/>
          </a:bodyPr>
          <a:lstStyle/>
          <a:p>
            <a:pPr algn="ctr">
              <a:defRPr/>
            </a:pPr>
            <a:r>
              <a:rPr lang="en-GB" sz="1100" b="1" dirty="0">
                <a:solidFill>
                  <a:srgbClr val="000000"/>
                </a:solidFill>
                <a:latin typeface="+mn-lt"/>
                <a:ea typeface="ＭＳ Ｐゴシック" pitchFamily="-112" charset="-128"/>
                <a:cs typeface="+mn-cs"/>
              </a:rPr>
              <a:t>Formation et support aux PME *</a:t>
            </a:r>
          </a:p>
        </p:txBody>
      </p:sp>
      <p:cxnSp>
        <p:nvCxnSpPr>
          <p:cNvPr id="30" name="Straight Arrow Connector 29"/>
          <p:cNvCxnSpPr>
            <a:stCxn id="8" idx="3"/>
            <a:endCxn id="26" idx="1"/>
          </p:cNvCxnSpPr>
          <p:nvPr/>
        </p:nvCxnSpPr>
        <p:spPr>
          <a:xfrm flipV="1">
            <a:off x="2057400" y="2582863"/>
            <a:ext cx="355600" cy="294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9" idx="3"/>
            <a:endCxn id="22" idx="1"/>
          </p:cNvCxnSpPr>
          <p:nvPr/>
        </p:nvCxnSpPr>
        <p:spPr>
          <a:xfrm flipV="1">
            <a:off x="2057400" y="4084638"/>
            <a:ext cx="381000" cy="6794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9" idx="3"/>
            <a:endCxn id="23" idx="1"/>
          </p:cNvCxnSpPr>
          <p:nvPr/>
        </p:nvCxnSpPr>
        <p:spPr>
          <a:xfrm flipV="1">
            <a:off x="2057400" y="4591050"/>
            <a:ext cx="381000" cy="1730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228600" y="909638"/>
            <a:ext cx="1828800" cy="307975"/>
          </a:xfrm>
          <a:prstGeom prst="rect">
            <a:avLst/>
          </a:prstGeom>
          <a:noFill/>
        </p:spPr>
        <p:txBody>
          <a:bodyPr>
            <a:spAutoFit/>
          </a:bodyPr>
          <a:lstStyle/>
          <a:p>
            <a:pPr algn="ctr">
              <a:defRPr/>
            </a:pPr>
            <a:r>
              <a:rPr lang="en-GB" sz="1400" dirty="0" err="1">
                <a:solidFill>
                  <a:srgbClr val="FF0000"/>
                </a:solidFill>
                <a:latin typeface="+mn-lt"/>
                <a:ea typeface="ＭＳ Ｐゴシック" pitchFamily="-112" charset="-128"/>
                <a:cs typeface="+mn-cs"/>
              </a:rPr>
              <a:t>Partenaires</a:t>
            </a:r>
            <a:r>
              <a:rPr lang="en-GB" sz="1400" dirty="0">
                <a:solidFill>
                  <a:srgbClr val="FF0000"/>
                </a:solidFill>
                <a:latin typeface="+mn-lt"/>
                <a:ea typeface="ＭＳ Ｐゴシック" pitchFamily="-112" charset="-128"/>
                <a:cs typeface="+mn-cs"/>
              </a:rPr>
              <a:t> FRED</a:t>
            </a:r>
          </a:p>
        </p:txBody>
      </p:sp>
      <p:cxnSp>
        <p:nvCxnSpPr>
          <p:cNvPr id="76" name="Straight Connector 75"/>
          <p:cNvCxnSpPr/>
          <p:nvPr/>
        </p:nvCxnSpPr>
        <p:spPr>
          <a:xfrm>
            <a:off x="2209800" y="917575"/>
            <a:ext cx="12700" cy="4873625"/>
          </a:xfrm>
          <a:prstGeom prst="line">
            <a:avLst/>
          </a:prstGeom>
          <a:ln w="9525">
            <a:prstDash val="dash"/>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136775" y="917575"/>
            <a:ext cx="1901825" cy="307975"/>
          </a:xfrm>
          <a:prstGeom prst="rect">
            <a:avLst/>
          </a:prstGeom>
          <a:noFill/>
        </p:spPr>
        <p:txBody>
          <a:bodyPr>
            <a:spAutoFit/>
          </a:bodyPr>
          <a:lstStyle/>
          <a:p>
            <a:pPr algn="ctr">
              <a:defRPr/>
            </a:pPr>
            <a:r>
              <a:rPr lang="en-GB" sz="1400" dirty="0">
                <a:solidFill>
                  <a:srgbClr val="FF0000"/>
                </a:solidFill>
                <a:latin typeface="+mn-lt"/>
                <a:ea typeface="ＭＳ Ｐゴシック" pitchFamily="-112" charset="-128"/>
                <a:cs typeface="+mn-cs"/>
              </a:rPr>
              <a:t>Type </a:t>
            </a:r>
            <a:r>
              <a:rPr lang="en-GB" sz="1400" dirty="0" err="1">
                <a:solidFill>
                  <a:srgbClr val="FF0000"/>
                </a:solidFill>
                <a:latin typeface="+mn-lt"/>
                <a:ea typeface="ＭＳ Ｐゴシック" pitchFamily="-112" charset="-128"/>
                <a:cs typeface="+mn-cs"/>
              </a:rPr>
              <a:t>d’exploitation</a:t>
            </a:r>
            <a:endParaRPr lang="en-GB" sz="1400" dirty="0">
              <a:solidFill>
                <a:srgbClr val="FF0000"/>
              </a:solidFill>
              <a:latin typeface="+mn-lt"/>
              <a:ea typeface="ＭＳ Ｐゴシック" pitchFamily="-112" charset="-128"/>
              <a:cs typeface="+mn-cs"/>
            </a:endParaRPr>
          </a:p>
        </p:txBody>
      </p:sp>
      <p:cxnSp>
        <p:nvCxnSpPr>
          <p:cNvPr id="79" name="Straight Connector 78"/>
          <p:cNvCxnSpPr/>
          <p:nvPr/>
        </p:nvCxnSpPr>
        <p:spPr>
          <a:xfrm>
            <a:off x="4013200" y="909638"/>
            <a:ext cx="25400" cy="4881562"/>
          </a:xfrm>
          <a:prstGeom prst="line">
            <a:avLst/>
          </a:prstGeom>
          <a:ln w="9525">
            <a:prstDash val="dash"/>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3962400" y="914400"/>
            <a:ext cx="2266950" cy="276225"/>
          </a:xfrm>
          <a:prstGeom prst="rect">
            <a:avLst/>
          </a:prstGeom>
          <a:noFill/>
        </p:spPr>
        <p:txBody>
          <a:bodyPr>
            <a:spAutoFit/>
          </a:bodyPr>
          <a:lstStyle/>
          <a:p>
            <a:pPr algn="ctr">
              <a:defRPr/>
            </a:pPr>
            <a:r>
              <a:rPr lang="en-GB" sz="1200" dirty="0">
                <a:solidFill>
                  <a:srgbClr val="FF0000"/>
                </a:solidFill>
                <a:latin typeface="+mn-lt"/>
                <a:ea typeface="ＭＳ Ｐゴシック" pitchFamily="-112" charset="-128"/>
                <a:cs typeface="+mn-cs"/>
              </a:rPr>
              <a:t>Configuration ECOPACT</a:t>
            </a:r>
          </a:p>
        </p:txBody>
      </p:sp>
      <p:cxnSp>
        <p:nvCxnSpPr>
          <p:cNvPr id="83" name="Straight Connector 82"/>
          <p:cNvCxnSpPr/>
          <p:nvPr/>
        </p:nvCxnSpPr>
        <p:spPr>
          <a:xfrm>
            <a:off x="6211888" y="917575"/>
            <a:ext cx="4762" cy="4873625"/>
          </a:xfrm>
          <a:prstGeom prst="line">
            <a:avLst/>
          </a:prstGeom>
          <a:ln w="9525">
            <a:prstDash val="dash"/>
          </a:ln>
        </p:spPr>
        <p:style>
          <a:lnRef idx="2">
            <a:schemeClr val="accent1"/>
          </a:lnRef>
          <a:fillRef idx="0">
            <a:schemeClr val="accent1"/>
          </a:fillRef>
          <a:effectRef idx="1">
            <a:schemeClr val="accent1"/>
          </a:effectRef>
          <a:fontRef idx="minor">
            <a:schemeClr val="tx1"/>
          </a:fontRef>
        </p:style>
      </p:cxnSp>
      <p:sp>
        <p:nvSpPr>
          <p:cNvPr id="84" name="TextBox 83"/>
          <p:cNvSpPr txBox="1"/>
          <p:nvPr/>
        </p:nvSpPr>
        <p:spPr>
          <a:xfrm>
            <a:off x="7010400" y="914400"/>
            <a:ext cx="1560513" cy="276225"/>
          </a:xfrm>
          <a:prstGeom prst="rect">
            <a:avLst/>
          </a:prstGeom>
          <a:noFill/>
        </p:spPr>
        <p:txBody>
          <a:bodyPr>
            <a:spAutoFit/>
          </a:bodyPr>
          <a:lstStyle/>
          <a:p>
            <a:pPr algn="ctr">
              <a:defRPr/>
            </a:pPr>
            <a:r>
              <a:rPr lang="en-GB" sz="1200" dirty="0" err="1">
                <a:solidFill>
                  <a:srgbClr val="FF0000"/>
                </a:solidFill>
                <a:latin typeface="+mn-lt"/>
                <a:ea typeface="ＭＳ Ｐゴシック" pitchFamily="-112" charset="-128"/>
                <a:cs typeface="+mn-cs"/>
              </a:rPr>
              <a:t>Acteurs</a:t>
            </a:r>
            <a:endParaRPr lang="en-GB" sz="1200" dirty="0">
              <a:solidFill>
                <a:srgbClr val="FF0000"/>
              </a:solidFill>
              <a:latin typeface="+mn-lt"/>
              <a:ea typeface="ＭＳ Ｐゴシック" pitchFamily="-112" charset="-128"/>
              <a:cs typeface="+mn-cs"/>
            </a:endParaRPr>
          </a:p>
        </p:txBody>
      </p:sp>
      <p:sp>
        <p:nvSpPr>
          <p:cNvPr id="88" name="TextBox 87"/>
          <p:cNvSpPr txBox="1"/>
          <p:nvPr/>
        </p:nvSpPr>
        <p:spPr>
          <a:xfrm>
            <a:off x="6516216" y="4178260"/>
            <a:ext cx="2551584" cy="263838"/>
          </a:xfrm>
          <a:prstGeom prst="rect">
            <a:avLst/>
          </a:prstGeom>
          <a:noFill/>
          <a:ln>
            <a:solidFill>
              <a:schemeClr val="accent1"/>
            </a:solidFill>
          </a:ln>
        </p:spPr>
        <p:txBody>
          <a:bodyPr wrap="square">
            <a:spAutoFit/>
          </a:bodyPr>
          <a:lstStyle/>
          <a:p>
            <a:pPr marL="171450" indent="-171450" algn="just">
              <a:buFont typeface="Arial" pitchFamily="34" charset="0"/>
              <a:buChar char="•"/>
              <a:defRPr/>
            </a:pPr>
            <a:r>
              <a:rPr lang="fr-FR" sz="1050" b="1" dirty="0">
                <a:solidFill>
                  <a:srgbClr val="000000"/>
                </a:solidFill>
                <a:latin typeface="+mn-lt"/>
                <a:ea typeface="ＭＳ Ｐゴシック" pitchFamily="-112" charset="-128"/>
                <a:cs typeface="+mn-cs"/>
              </a:rPr>
              <a:t>R&amp;D: </a:t>
            </a:r>
            <a:r>
              <a:rPr lang="en-GB" sz="1050" dirty="0" err="1">
                <a:solidFill>
                  <a:srgbClr val="00B050"/>
                </a:solidFill>
                <a:latin typeface="+mn-lt"/>
                <a:ea typeface="ＭＳ Ｐゴシック" pitchFamily="-112" charset="-128"/>
                <a:cs typeface="+mn-cs"/>
              </a:rPr>
              <a:t>Partenaire</a:t>
            </a:r>
            <a:r>
              <a:rPr lang="en-GB" sz="1050" dirty="0">
                <a:solidFill>
                  <a:srgbClr val="00B050"/>
                </a:solidFill>
                <a:latin typeface="+mn-lt"/>
                <a:ea typeface="ＭＳ Ｐゴシック" pitchFamily="-112" charset="-128"/>
                <a:cs typeface="+mn-cs"/>
              </a:rPr>
              <a:t> FRED </a:t>
            </a:r>
            <a:r>
              <a:rPr lang="en-GB" sz="1050" dirty="0" err="1" smtClean="0">
                <a:solidFill>
                  <a:srgbClr val="00B050"/>
                </a:solidFill>
                <a:latin typeface="+mn-lt"/>
                <a:ea typeface="ＭＳ Ｐゴシック" pitchFamily="-112" charset="-128"/>
                <a:cs typeface="+mn-cs"/>
              </a:rPr>
              <a:t>Autonome</a:t>
            </a:r>
            <a:endParaRPr lang="en-GB" sz="1050" dirty="0">
              <a:solidFill>
                <a:srgbClr val="00B050"/>
              </a:solidFill>
              <a:latin typeface="+mn-lt"/>
              <a:ea typeface="ＭＳ Ｐゴシック" pitchFamily="-112" charset="-128"/>
              <a:cs typeface="+mn-cs"/>
            </a:endParaRPr>
          </a:p>
        </p:txBody>
      </p:sp>
      <p:cxnSp>
        <p:nvCxnSpPr>
          <p:cNvPr id="91" name="Straight Arrow Connector 90"/>
          <p:cNvCxnSpPr>
            <a:stCxn id="22" idx="3"/>
            <a:endCxn id="94" idx="1"/>
          </p:cNvCxnSpPr>
          <p:nvPr/>
        </p:nvCxnSpPr>
        <p:spPr>
          <a:xfrm flipV="1">
            <a:off x="3786188" y="3414757"/>
            <a:ext cx="493712" cy="6690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94" idx="3"/>
            <a:endCxn id="88" idx="1"/>
          </p:cNvCxnSpPr>
          <p:nvPr/>
        </p:nvCxnSpPr>
        <p:spPr>
          <a:xfrm>
            <a:off x="5999163" y="3414757"/>
            <a:ext cx="517053" cy="8954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4279900" y="3114675"/>
            <a:ext cx="1719263" cy="600164"/>
          </a:xfrm>
          <a:prstGeom prst="rect">
            <a:avLst/>
          </a:prstGeom>
          <a:noFill/>
          <a:ln>
            <a:solidFill>
              <a:schemeClr val="accent1"/>
            </a:solidFill>
          </a:ln>
        </p:spPr>
        <p:txBody>
          <a:bodyPr>
            <a:spAutoFit/>
          </a:bodyPr>
          <a:lstStyle/>
          <a:p>
            <a:pPr algn="ctr">
              <a:defRPr/>
            </a:pPr>
            <a:r>
              <a:rPr lang="en-GB" sz="1100" b="1" dirty="0">
                <a:solidFill>
                  <a:srgbClr val="000000"/>
                </a:solidFill>
                <a:latin typeface="+mn-lt"/>
                <a:ea typeface="ＭＳ Ｐゴシック" pitchFamily="-112" charset="-128"/>
                <a:cs typeface="+mn-cs"/>
              </a:rPr>
              <a:t>ECOPACT </a:t>
            </a:r>
            <a:r>
              <a:rPr lang="en-GB" sz="1100" b="1" dirty="0" err="1">
                <a:solidFill>
                  <a:srgbClr val="000000"/>
                </a:solidFill>
                <a:latin typeface="+mn-lt"/>
                <a:ea typeface="ＭＳ Ｐゴシック" pitchFamily="-112" charset="-128"/>
                <a:cs typeface="+mn-cs"/>
              </a:rPr>
              <a:t>Mécanique</a:t>
            </a:r>
            <a:r>
              <a:rPr lang="en-GB" sz="1100" b="1" dirty="0">
                <a:solidFill>
                  <a:srgbClr val="000000"/>
                </a:solidFill>
                <a:latin typeface="+mn-lt"/>
                <a:ea typeface="ＭＳ Ｐゴシック" pitchFamily="-112" charset="-128"/>
                <a:cs typeface="+mn-cs"/>
              </a:rPr>
              <a:t> </a:t>
            </a:r>
            <a:r>
              <a:rPr lang="en-GB" sz="1100" b="1" dirty="0" smtClean="0">
                <a:solidFill>
                  <a:srgbClr val="000000"/>
                </a:solidFill>
                <a:latin typeface="+mn-lt"/>
                <a:ea typeface="ＭＳ Ｐゴシック" pitchFamily="-112" charset="-128"/>
                <a:cs typeface="+mn-cs"/>
              </a:rPr>
              <a:t>web-based</a:t>
            </a:r>
          </a:p>
          <a:p>
            <a:pPr algn="ctr">
              <a:defRPr/>
            </a:pPr>
            <a:r>
              <a:rPr lang="en-GB" sz="1100" b="1" dirty="0" err="1" smtClean="0">
                <a:solidFill>
                  <a:srgbClr val="000000"/>
                </a:solidFill>
                <a:ea typeface="ＭＳ Ｐゴシック" pitchFamily="-112" charset="-128"/>
              </a:rPr>
              <a:t>Hébergé</a:t>
            </a:r>
            <a:r>
              <a:rPr lang="en-GB" sz="1100" b="1" dirty="0" smtClean="0">
                <a:solidFill>
                  <a:srgbClr val="000000"/>
                </a:solidFill>
                <a:ea typeface="ＭＳ Ｐゴシック" pitchFamily="-112" charset="-128"/>
              </a:rPr>
              <a:t> chez Tudor</a:t>
            </a:r>
            <a:endParaRPr lang="en-GB" sz="1100" b="1" dirty="0">
              <a:solidFill>
                <a:srgbClr val="000000"/>
              </a:solidFill>
              <a:latin typeface="+mn-lt"/>
              <a:ea typeface="ＭＳ Ｐゴシック" pitchFamily="-112" charset="-128"/>
              <a:cs typeface="+mn-cs"/>
            </a:endParaRPr>
          </a:p>
        </p:txBody>
      </p:sp>
      <p:cxnSp>
        <p:nvCxnSpPr>
          <p:cNvPr id="103" name="Straight Arrow Connector 102"/>
          <p:cNvCxnSpPr>
            <a:stCxn id="26" idx="3"/>
            <a:endCxn id="94" idx="1"/>
          </p:cNvCxnSpPr>
          <p:nvPr/>
        </p:nvCxnSpPr>
        <p:spPr>
          <a:xfrm>
            <a:off x="3886200" y="2582863"/>
            <a:ext cx="393700" cy="8318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6" name="TextBox 105"/>
          <p:cNvSpPr txBox="1"/>
          <p:nvPr/>
        </p:nvSpPr>
        <p:spPr>
          <a:xfrm>
            <a:off x="2400300" y="3122613"/>
            <a:ext cx="1562100" cy="430212"/>
          </a:xfrm>
          <a:prstGeom prst="rect">
            <a:avLst/>
          </a:prstGeom>
          <a:noFill/>
          <a:ln>
            <a:solidFill>
              <a:schemeClr val="accent1"/>
            </a:solidFill>
          </a:ln>
        </p:spPr>
        <p:txBody>
          <a:bodyPr>
            <a:spAutoFit/>
          </a:bodyPr>
          <a:lstStyle/>
          <a:p>
            <a:pPr algn="ctr">
              <a:defRPr/>
            </a:pPr>
            <a:r>
              <a:rPr lang="en-GB" sz="1100" b="1" dirty="0">
                <a:solidFill>
                  <a:srgbClr val="000000"/>
                </a:solidFill>
                <a:latin typeface="+mn-lt"/>
                <a:ea typeface="ＭＳ Ｐゴシック" pitchFamily="-112" charset="-128"/>
                <a:cs typeface="+mn-cs"/>
              </a:rPr>
              <a:t>Formation et </a:t>
            </a:r>
            <a:r>
              <a:rPr lang="en-GB" sz="1100" b="1" dirty="0" err="1">
                <a:solidFill>
                  <a:srgbClr val="000000"/>
                </a:solidFill>
                <a:latin typeface="+mn-lt"/>
                <a:ea typeface="ＭＳ Ｐゴシック" pitchFamily="-112" charset="-128"/>
                <a:cs typeface="+mn-cs"/>
              </a:rPr>
              <a:t>transfert</a:t>
            </a:r>
            <a:r>
              <a:rPr lang="en-GB" sz="1100" b="1" dirty="0">
                <a:solidFill>
                  <a:srgbClr val="000000"/>
                </a:solidFill>
                <a:latin typeface="+mn-lt"/>
                <a:ea typeface="ＭＳ Ｐゴシック" pitchFamily="-112" charset="-128"/>
                <a:cs typeface="+mn-cs"/>
              </a:rPr>
              <a:t> aux PME **</a:t>
            </a:r>
          </a:p>
        </p:txBody>
      </p:sp>
      <p:cxnSp>
        <p:nvCxnSpPr>
          <p:cNvPr id="108" name="Straight Arrow Connector 107"/>
          <p:cNvCxnSpPr>
            <a:stCxn id="8" idx="3"/>
            <a:endCxn id="106" idx="1"/>
          </p:cNvCxnSpPr>
          <p:nvPr/>
        </p:nvCxnSpPr>
        <p:spPr>
          <a:xfrm>
            <a:off x="2057400" y="2877180"/>
            <a:ext cx="342900" cy="46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stCxn id="106" idx="3"/>
            <a:endCxn id="94" idx="1"/>
          </p:cNvCxnSpPr>
          <p:nvPr/>
        </p:nvCxnSpPr>
        <p:spPr>
          <a:xfrm>
            <a:off x="3962400" y="3337719"/>
            <a:ext cx="317500" cy="770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a:stCxn id="23" idx="3"/>
            <a:endCxn id="94" idx="1"/>
          </p:cNvCxnSpPr>
          <p:nvPr/>
        </p:nvCxnSpPr>
        <p:spPr>
          <a:xfrm flipV="1">
            <a:off x="3886200" y="3414757"/>
            <a:ext cx="393700" cy="11762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7" name="TextBox 116"/>
          <p:cNvSpPr txBox="1"/>
          <p:nvPr/>
        </p:nvSpPr>
        <p:spPr>
          <a:xfrm>
            <a:off x="2438400" y="4957763"/>
            <a:ext cx="1524000" cy="431800"/>
          </a:xfrm>
          <a:prstGeom prst="rect">
            <a:avLst/>
          </a:prstGeom>
          <a:noFill/>
          <a:ln>
            <a:solidFill>
              <a:schemeClr val="accent1"/>
            </a:solidFill>
          </a:ln>
        </p:spPr>
        <p:txBody>
          <a:bodyPr>
            <a:spAutoFit/>
          </a:bodyPr>
          <a:lstStyle/>
          <a:p>
            <a:pPr algn="ctr">
              <a:defRPr/>
            </a:pPr>
            <a:r>
              <a:rPr lang="en-GB" sz="1100" b="1" dirty="0">
                <a:solidFill>
                  <a:srgbClr val="000000"/>
                </a:solidFill>
                <a:latin typeface="+mn-lt"/>
                <a:ea typeface="ＭＳ Ｐゴシック" pitchFamily="-112" charset="-128"/>
                <a:cs typeface="+mn-cs"/>
              </a:rPr>
              <a:t>Formation et </a:t>
            </a:r>
            <a:r>
              <a:rPr lang="en-GB" sz="1100" b="1" dirty="0" err="1">
                <a:solidFill>
                  <a:srgbClr val="000000"/>
                </a:solidFill>
                <a:latin typeface="+mn-lt"/>
                <a:ea typeface="ＭＳ Ｐゴシック" pitchFamily="-112" charset="-128"/>
                <a:cs typeface="+mn-cs"/>
              </a:rPr>
              <a:t>transfert</a:t>
            </a:r>
            <a:r>
              <a:rPr lang="en-GB" sz="1100" b="1" dirty="0">
                <a:solidFill>
                  <a:srgbClr val="000000"/>
                </a:solidFill>
                <a:latin typeface="+mn-lt"/>
                <a:ea typeface="ＭＳ Ｐゴシック" pitchFamily="-112" charset="-128"/>
                <a:cs typeface="+mn-cs"/>
              </a:rPr>
              <a:t> aux PME **</a:t>
            </a:r>
          </a:p>
        </p:txBody>
      </p:sp>
      <p:cxnSp>
        <p:nvCxnSpPr>
          <p:cNvPr id="119" name="Straight Arrow Connector 118"/>
          <p:cNvCxnSpPr>
            <a:stCxn id="9" idx="3"/>
            <a:endCxn id="117" idx="1"/>
          </p:cNvCxnSpPr>
          <p:nvPr/>
        </p:nvCxnSpPr>
        <p:spPr>
          <a:xfrm>
            <a:off x="2057400" y="4764088"/>
            <a:ext cx="381000" cy="4095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5" name="Straight Arrow Connector 124"/>
          <p:cNvCxnSpPr>
            <a:stCxn id="117" idx="3"/>
            <a:endCxn id="94" idx="1"/>
          </p:cNvCxnSpPr>
          <p:nvPr/>
        </p:nvCxnSpPr>
        <p:spPr>
          <a:xfrm flipV="1">
            <a:off x="3962400" y="3414757"/>
            <a:ext cx="317500" cy="17589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5" name="TextBox 144"/>
          <p:cNvSpPr txBox="1"/>
          <p:nvPr/>
        </p:nvSpPr>
        <p:spPr>
          <a:xfrm>
            <a:off x="6496050" y="1916832"/>
            <a:ext cx="2589213" cy="738664"/>
          </a:xfrm>
          <a:prstGeom prst="rect">
            <a:avLst/>
          </a:prstGeom>
          <a:noFill/>
          <a:ln>
            <a:solidFill>
              <a:schemeClr val="accent1"/>
            </a:solidFill>
          </a:ln>
        </p:spPr>
        <p:txBody>
          <a:bodyPr>
            <a:spAutoFit/>
          </a:bodyPr>
          <a:lstStyle/>
          <a:p>
            <a:pPr marL="171450" indent="-171450" algn="just">
              <a:buFont typeface="Arial" pitchFamily="34" charset="0"/>
              <a:buChar char="•"/>
              <a:defRPr/>
            </a:pPr>
            <a:r>
              <a:rPr lang="en-GB" sz="1050" b="1" dirty="0">
                <a:solidFill>
                  <a:srgbClr val="000000"/>
                </a:solidFill>
                <a:latin typeface="+mn-lt"/>
                <a:ea typeface="ＭＳ Ｐゴシック" pitchFamily="-112" charset="-128"/>
                <a:cs typeface="+mn-cs"/>
              </a:rPr>
              <a:t>Formation et support aux PME: </a:t>
            </a:r>
            <a:r>
              <a:rPr lang="en-GB" sz="1050" dirty="0" err="1">
                <a:solidFill>
                  <a:srgbClr val="00B050"/>
                </a:solidFill>
                <a:latin typeface="+mn-lt"/>
                <a:ea typeface="ＭＳ Ｐゴシック" pitchFamily="-112" charset="-128"/>
                <a:cs typeface="+mn-cs"/>
              </a:rPr>
              <a:t>Partenaire</a:t>
            </a:r>
            <a:r>
              <a:rPr lang="en-GB" sz="1050" dirty="0">
                <a:solidFill>
                  <a:srgbClr val="00B050"/>
                </a:solidFill>
                <a:latin typeface="+mn-lt"/>
                <a:ea typeface="ＭＳ Ｐゴシック" pitchFamily="-112" charset="-128"/>
                <a:cs typeface="+mn-cs"/>
              </a:rPr>
              <a:t> FRED </a:t>
            </a:r>
            <a:r>
              <a:rPr lang="en-GB" sz="1050" dirty="0" err="1" smtClean="0">
                <a:solidFill>
                  <a:srgbClr val="00B050"/>
                </a:solidFill>
                <a:latin typeface="+mn-lt"/>
                <a:ea typeface="ＭＳ Ｐゴシック" pitchFamily="-112" charset="-128"/>
                <a:cs typeface="+mn-cs"/>
              </a:rPr>
              <a:t>Autonome</a:t>
            </a:r>
            <a:endParaRPr lang="en-GB" sz="1050" dirty="0" smtClean="0">
              <a:solidFill>
                <a:srgbClr val="00B050"/>
              </a:solidFill>
              <a:latin typeface="+mn-lt"/>
              <a:ea typeface="ＭＳ Ｐゴシック" pitchFamily="-112" charset="-128"/>
              <a:cs typeface="+mn-cs"/>
            </a:endParaRPr>
          </a:p>
          <a:p>
            <a:pPr algn="just">
              <a:defRPr/>
            </a:pPr>
            <a:r>
              <a:rPr lang="en-GB" sz="1050" dirty="0" err="1" smtClean="0">
                <a:solidFill>
                  <a:srgbClr val="000000"/>
                </a:solidFill>
                <a:ea typeface="ＭＳ Ｐゴシック" pitchFamily="-112" charset="-128"/>
              </a:rPr>
              <a:t>Ou</a:t>
            </a:r>
            <a:r>
              <a:rPr lang="en-GB" sz="1050" dirty="0" smtClean="0">
                <a:solidFill>
                  <a:srgbClr val="000000"/>
                </a:solidFill>
                <a:ea typeface="ＭＳ Ｐゴシック" pitchFamily="-112" charset="-128"/>
              </a:rPr>
              <a:t> </a:t>
            </a:r>
          </a:p>
          <a:p>
            <a:pPr algn="just">
              <a:defRPr/>
            </a:pPr>
            <a:r>
              <a:rPr lang="en-GB" sz="1050" dirty="0" smtClean="0">
                <a:solidFill>
                  <a:srgbClr val="C00000"/>
                </a:solidFill>
                <a:ea typeface="ＭＳ Ｐゴシック" pitchFamily="-112" charset="-128"/>
              </a:rPr>
              <a:t>      </a:t>
            </a:r>
            <a:r>
              <a:rPr lang="en-GB" sz="1050" dirty="0" err="1" smtClean="0">
                <a:solidFill>
                  <a:srgbClr val="C00000"/>
                </a:solidFill>
                <a:ea typeface="ＭＳ Ｐゴシック" pitchFamily="-112" charset="-128"/>
              </a:rPr>
              <a:t>Partenaire</a:t>
            </a:r>
            <a:r>
              <a:rPr lang="en-GB" sz="1050" dirty="0" smtClean="0">
                <a:solidFill>
                  <a:srgbClr val="C00000"/>
                </a:solidFill>
                <a:ea typeface="ＭＳ Ｐゴシック" pitchFamily="-112" charset="-128"/>
              </a:rPr>
              <a:t> </a:t>
            </a:r>
            <a:r>
              <a:rPr lang="en-GB" sz="1050" dirty="0">
                <a:solidFill>
                  <a:srgbClr val="C00000"/>
                </a:solidFill>
                <a:ea typeface="ＭＳ Ｐゴシック" pitchFamily="-112" charset="-128"/>
              </a:rPr>
              <a:t>FRED et CRP Henri </a:t>
            </a:r>
            <a:r>
              <a:rPr lang="en-GB" sz="1050" dirty="0" smtClean="0">
                <a:solidFill>
                  <a:srgbClr val="C00000"/>
                </a:solidFill>
                <a:ea typeface="ＭＳ Ｐゴシック" pitchFamily="-112" charset="-128"/>
              </a:rPr>
              <a:t>Tudor</a:t>
            </a:r>
            <a:endParaRPr lang="en-GB" sz="1050" dirty="0">
              <a:solidFill>
                <a:srgbClr val="C00000"/>
              </a:solidFill>
              <a:ea typeface="ＭＳ Ｐゴシック" pitchFamily="-112" charset="-128"/>
            </a:endParaRPr>
          </a:p>
        </p:txBody>
      </p:sp>
      <p:cxnSp>
        <p:nvCxnSpPr>
          <p:cNvPr id="152" name="Straight Arrow Connector 151"/>
          <p:cNvCxnSpPr>
            <a:stCxn id="94" idx="3"/>
            <a:endCxn id="145" idx="1"/>
          </p:cNvCxnSpPr>
          <p:nvPr/>
        </p:nvCxnSpPr>
        <p:spPr>
          <a:xfrm flipV="1">
            <a:off x="5999163" y="2286164"/>
            <a:ext cx="496887" cy="11285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3" name="TextBox 152"/>
          <p:cNvSpPr txBox="1"/>
          <p:nvPr/>
        </p:nvSpPr>
        <p:spPr>
          <a:xfrm>
            <a:off x="6496050" y="3212976"/>
            <a:ext cx="2589213" cy="415498"/>
          </a:xfrm>
          <a:prstGeom prst="rect">
            <a:avLst/>
          </a:prstGeom>
          <a:noFill/>
          <a:ln>
            <a:solidFill>
              <a:schemeClr val="accent1"/>
            </a:solidFill>
          </a:ln>
        </p:spPr>
        <p:txBody>
          <a:bodyPr>
            <a:spAutoFit/>
          </a:bodyPr>
          <a:lstStyle/>
          <a:p>
            <a:pPr marL="171450" indent="-171450" algn="just">
              <a:buFont typeface="Arial" pitchFamily="34" charset="0"/>
              <a:buChar char="•"/>
              <a:defRPr/>
            </a:pPr>
            <a:r>
              <a:rPr lang="en-GB" sz="1050" b="1" dirty="0">
                <a:solidFill>
                  <a:srgbClr val="000000"/>
                </a:solidFill>
                <a:latin typeface="+mn-lt"/>
                <a:ea typeface="ＭＳ Ｐゴシック" pitchFamily="-112" charset="-128"/>
                <a:cs typeface="+mn-cs"/>
              </a:rPr>
              <a:t>Formation et </a:t>
            </a:r>
            <a:r>
              <a:rPr lang="en-GB" sz="1050" b="1" dirty="0" err="1">
                <a:solidFill>
                  <a:srgbClr val="000000"/>
                </a:solidFill>
                <a:latin typeface="+mn-lt"/>
                <a:ea typeface="ＭＳ Ｐゴシック" pitchFamily="-112" charset="-128"/>
                <a:cs typeface="+mn-cs"/>
              </a:rPr>
              <a:t>transfert</a:t>
            </a:r>
            <a:r>
              <a:rPr lang="en-GB" sz="1050" b="1" dirty="0">
                <a:solidFill>
                  <a:srgbClr val="000000"/>
                </a:solidFill>
                <a:latin typeface="+mn-lt"/>
                <a:ea typeface="ＭＳ Ｐゴシック" pitchFamily="-112" charset="-128"/>
                <a:cs typeface="+mn-cs"/>
              </a:rPr>
              <a:t> aux PME: </a:t>
            </a:r>
            <a:r>
              <a:rPr lang="en-GB" sz="1050" dirty="0" err="1">
                <a:solidFill>
                  <a:srgbClr val="C00000"/>
                </a:solidFill>
                <a:latin typeface="+mn-lt"/>
                <a:ea typeface="ＭＳ Ｐゴシック" pitchFamily="-112" charset="-128"/>
                <a:cs typeface="+mn-cs"/>
              </a:rPr>
              <a:t>Partenaire</a:t>
            </a:r>
            <a:r>
              <a:rPr lang="en-GB" sz="1050" dirty="0">
                <a:solidFill>
                  <a:srgbClr val="C00000"/>
                </a:solidFill>
                <a:latin typeface="+mn-lt"/>
                <a:ea typeface="ＭＳ Ｐゴシック" pitchFamily="-112" charset="-128"/>
                <a:cs typeface="+mn-cs"/>
              </a:rPr>
              <a:t> FRED et CRP Henri </a:t>
            </a:r>
            <a:r>
              <a:rPr lang="en-GB" sz="1050" dirty="0" smtClean="0">
                <a:solidFill>
                  <a:srgbClr val="C00000"/>
                </a:solidFill>
                <a:latin typeface="+mn-lt"/>
                <a:ea typeface="ＭＳ Ｐゴシック" pitchFamily="-112" charset="-128"/>
                <a:cs typeface="+mn-cs"/>
              </a:rPr>
              <a:t>Tudor</a:t>
            </a:r>
          </a:p>
        </p:txBody>
      </p:sp>
      <p:cxnSp>
        <p:nvCxnSpPr>
          <p:cNvPr id="155" name="Straight Arrow Connector 154"/>
          <p:cNvCxnSpPr>
            <a:stCxn id="94" idx="3"/>
            <a:endCxn id="153" idx="1"/>
          </p:cNvCxnSpPr>
          <p:nvPr/>
        </p:nvCxnSpPr>
        <p:spPr>
          <a:xfrm>
            <a:off x="5999163" y="3414757"/>
            <a:ext cx="496887" cy="59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3" name="TextBox 162"/>
          <p:cNvSpPr txBox="1"/>
          <p:nvPr/>
        </p:nvSpPr>
        <p:spPr>
          <a:xfrm>
            <a:off x="211138" y="5589240"/>
            <a:ext cx="8856662" cy="1015663"/>
          </a:xfrm>
          <a:prstGeom prst="rect">
            <a:avLst/>
          </a:prstGeom>
          <a:solidFill>
            <a:schemeClr val="bg1"/>
          </a:solidFill>
          <a:ln>
            <a:noFill/>
          </a:ln>
        </p:spPr>
        <p:txBody>
          <a:bodyPr>
            <a:spAutoFit/>
          </a:bodyPr>
          <a:lstStyle/>
          <a:p>
            <a:pPr algn="just">
              <a:defRPr/>
            </a:pPr>
            <a:r>
              <a:rPr lang="en-GB" sz="1200" b="1" dirty="0">
                <a:solidFill>
                  <a:srgbClr val="000000"/>
                </a:solidFill>
                <a:latin typeface="+mn-lt"/>
                <a:ea typeface="ＭＳ Ｐゴシック" pitchFamily="-112" charset="-128"/>
                <a:cs typeface="+mn-cs"/>
              </a:rPr>
              <a:t>* Formation et support aux PME: </a:t>
            </a:r>
            <a:r>
              <a:rPr lang="en-GB" sz="1200" dirty="0">
                <a:solidFill>
                  <a:srgbClr val="000000"/>
                </a:solidFill>
                <a:latin typeface="+mn-lt"/>
                <a:ea typeface="ＭＳ Ｐゴシック" pitchFamily="-112" charset="-128"/>
                <a:cs typeface="+mn-cs"/>
              </a:rPr>
              <a:t>Le </a:t>
            </a:r>
            <a:r>
              <a:rPr lang="en-GB" sz="1200" dirty="0" err="1">
                <a:solidFill>
                  <a:srgbClr val="000000"/>
                </a:solidFill>
                <a:latin typeface="+mn-lt"/>
                <a:ea typeface="ＭＳ Ｐゴシック" pitchFamily="-112" charset="-128"/>
                <a:cs typeface="+mn-cs"/>
              </a:rPr>
              <a:t>partenaire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forme</a:t>
            </a:r>
            <a:r>
              <a:rPr lang="en-GB" sz="1200" dirty="0">
                <a:solidFill>
                  <a:srgbClr val="000000"/>
                </a:solidFill>
                <a:latin typeface="+mn-lt"/>
                <a:ea typeface="ＭＳ Ｐゴシック" pitchFamily="-112" charset="-128"/>
                <a:cs typeface="+mn-cs"/>
              </a:rPr>
              <a:t> son client au concept et à la </a:t>
            </a:r>
            <a:r>
              <a:rPr lang="en-GB" sz="1200" dirty="0" err="1">
                <a:solidFill>
                  <a:srgbClr val="000000"/>
                </a:solidFill>
                <a:latin typeface="+mn-lt"/>
                <a:ea typeface="ＭＳ Ｐゴシック" pitchFamily="-112" charset="-128"/>
                <a:cs typeface="+mn-cs"/>
              </a:rPr>
              <a:t>méthodologie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associée</a:t>
            </a:r>
            <a:r>
              <a:rPr lang="en-GB" sz="1200" dirty="0">
                <a:solidFill>
                  <a:srgbClr val="000000"/>
                </a:solidFill>
                <a:latin typeface="+mn-lt"/>
                <a:ea typeface="ＭＳ Ｐゴシック" pitchFamily="-112" charset="-128"/>
                <a:cs typeface="+mn-cs"/>
              </a:rPr>
              <a:t> pour </a:t>
            </a:r>
            <a:r>
              <a:rPr lang="en-GB" sz="1200" dirty="0" err="1">
                <a:solidFill>
                  <a:srgbClr val="000000"/>
                </a:solidFill>
                <a:latin typeface="+mn-lt"/>
                <a:ea typeface="ＭＳ Ｐゴシック" pitchFamily="-112" charset="-128"/>
                <a:cs typeface="+mn-cs"/>
              </a:rPr>
              <a:t>lui</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permettre</a:t>
            </a:r>
            <a:r>
              <a:rPr lang="en-GB" sz="1200" dirty="0">
                <a:solidFill>
                  <a:srgbClr val="000000"/>
                </a:solidFill>
                <a:latin typeface="+mn-lt"/>
                <a:ea typeface="ＭＳ Ｐゴシック" pitchFamily="-112" charset="-128"/>
                <a:cs typeface="+mn-cs"/>
              </a:rPr>
              <a:t> de </a:t>
            </a:r>
            <a:r>
              <a:rPr lang="en-GB" sz="1200" dirty="0" err="1">
                <a:solidFill>
                  <a:srgbClr val="000000"/>
                </a:solidFill>
                <a:latin typeface="+mn-lt"/>
                <a:ea typeface="ＭＳ Ｐゴシック" pitchFamily="-112" charset="-128"/>
                <a:cs typeface="+mn-cs"/>
              </a:rPr>
              <a:t>comprendre</a:t>
            </a:r>
            <a:r>
              <a:rPr lang="en-GB" sz="1200" dirty="0">
                <a:solidFill>
                  <a:srgbClr val="000000"/>
                </a:solidFill>
                <a:latin typeface="+mn-lt"/>
                <a:ea typeface="ＭＳ Ｐゴシック" pitchFamily="-112" charset="-128"/>
                <a:cs typeface="+mn-cs"/>
              </a:rPr>
              <a:t> des </a:t>
            </a:r>
            <a:r>
              <a:rPr lang="en-GB" sz="1200" dirty="0" err="1">
                <a:solidFill>
                  <a:srgbClr val="000000"/>
                </a:solidFill>
                <a:latin typeface="+mn-lt"/>
                <a:ea typeface="ＭＳ Ｐゴシック" pitchFamily="-112" charset="-128"/>
                <a:cs typeface="+mn-cs"/>
              </a:rPr>
              <a:t>résultats</a:t>
            </a:r>
            <a:r>
              <a:rPr lang="en-GB" sz="1200" dirty="0">
                <a:solidFill>
                  <a:srgbClr val="000000"/>
                </a:solidFill>
                <a:latin typeface="+mn-lt"/>
                <a:ea typeface="ＭＳ Ｐゴシック" pitchFamily="-112" charset="-128"/>
                <a:cs typeface="+mn-cs"/>
              </a:rPr>
              <a:t>. Le </a:t>
            </a:r>
            <a:r>
              <a:rPr lang="en-GB" sz="1200" dirty="0" err="1">
                <a:solidFill>
                  <a:srgbClr val="000000"/>
                </a:solidFill>
                <a:latin typeface="+mn-lt"/>
                <a:ea typeface="ＭＳ Ｐゴシック" pitchFamily="-112" charset="-128"/>
                <a:cs typeface="+mn-cs"/>
              </a:rPr>
              <a:t>partenaire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réalise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l’étude</a:t>
            </a:r>
            <a:r>
              <a:rPr lang="en-GB" sz="1200" dirty="0">
                <a:solidFill>
                  <a:srgbClr val="000000"/>
                </a:solidFill>
                <a:latin typeface="+mn-lt"/>
                <a:ea typeface="ＭＳ Ｐゴシック" pitchFamily="-112" charset="-128"/>
                <a:cs typeface="+mn-cs"/>
              </a:rPr>
              <a:t> pour le client – pas </a:t>
            </a:r>
            <a:r>
              <a:rPr lang="en-GB" sz="1200" dirty="0" err="1">
                <a:solidFill>
                  <a:srgbClr val="000000"/>
                </a:solidFill>
                <a:latin typeface="+mn-lt"/>
                <a:ea typeface="ＭＳ Ｐゴシック" pitchFamily="-112" charset="-128"/>
                <a:cs typeface="+mn-cs"/>
              </a:rPr>
              <a:t>d’utilisation</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directe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d’ECOPACT</a:t>
            </a:r>
            <a:r>
              <a:rPr lang="en-GB" sz="1200" dirty="0">
                <a:solidFill>
                  <a:srgbClr val="000000"/>
                </a:solidFill>
                <a:latin typeface="+mn-lt"/>
                <a:ea typeface="ＭＳ Ｐゴシック" pitchFamily="-112" charset="-128"/>
                <a:cs typeface="+mn-cs"/>
              </a:rPr>
              <a:t> par </a:t>
            </a:r>
            <a:r>
              <a:rPr lang="en-GB" sz="1200" dirty="0" err="1">
                <a:solidFill>
                  <a:srgbClr val="000000"/>
                </a:solidFill>
                <a:latin typeface="+mn-lt"/>
                <a:ea typeface="ＭＳ Ｐゴシック" pitchFamily="-112" charset="-128"/>
                <a:cs typeface="+mn-cs"/>
              </a:rPr>
              <a:t>l’entreprise</a:t>
            </a:r>
            <a:endParaRPr lang="en-GB" sz="1200" dirty="0">
              <a:solidFill>
                <a:srgbClr val="000000"/>
              </a:solidFill>
              <a:latin typeface="+mn-lt"/>
              <a:ea typeface="ＭＳ Ｐゴシック" pitchFamily="-112" charset="-128"/>
              <a:cs typeface="+mn-cs"/>
            </a:endParaRPr>
          </a:p>
          <a:p>
            <a:pPr marL="171450" indent="-171450" algn="just">
              <a:buFont typeface="Arial" charset="0"/>
              <a:buChar char="•"/>
              <a:defRPr/>
            </a:pPr>
            <a:endParaRPr lang="en-GB" sz="1200" dirty="0">
              <a:solidFill>
                <a:srgbClr val="000000"/>
              </a:solidFill>
              <a:latin typeface="+mn-lt"/>
              <a:ea typeface="ＭＳ Ｐゴシック" pitchFamily="-112" charset="-128"/>
              <a:cs typeface="+mn-cs"/>
            </a:endParaRPr>
          </a:p>
          <a:p>
            <a:pPr algn="just">
              <a:defRPr/>
            </a:pPr>
            <a:r>
              <a:rPr lang="en-GB" sz="1200" b="1" dirty="0">
                <a:solidFill>
                  <a:srgbClr val="000000"/>
                </a:solidFill>
                <a:latin typeface="+mn-lt"/>
                <a:ea typeface="ＭＳ Ｐゴシック" pitchFamily="-112" charset="-128"/>
                <a:cs typeface="+mn-cs"/>
              </a:rPr>
              <a:t>** Formation et </a:t>
            </a:r>
            <a:r>
              <a:rPr lang="en-GB" sz="1200" b="1" dirty="0" err="1">
                <a:solidFill>
                  <a:srgbClr val="000000"/>
                </a:solidFill>
                <a:latin typeface="+mn-lt"/>
                <a:ea typeface="ＭＳ Ｐゴシック" pitchFamily="-112" charset="-128"/>
                <a:cs typeface="+mn-cs"/>
              </a:rPr>
              <a:t>transfert</a:t>
            </a:r>
            <a:r>
              <a:rPr lang="en-GB" sz="1200" b="1" dirty="0">
                <a:solidFill>
                  <a:srgbClr val="000000"/>
                </a:solidFill>
                <a:latin typeface="+mn-lt"/>
                <a:ea typeface="ＭＳ Ｐゴシック" pitchFamily="-112" charset="-128"/>
                <a:cs typeface="+mn-cs"/>
              </a:rPr>
              <a:t> aux PME: </a:t>
            </a:r>
            <a:r>
              <a:rPr lang="en-GB" sz="1200" dirty="0">
                <a:solidFill>
                  <a:srgbClr val="000000"/>
                </a:solidFill>
                <a:latin typeface="+mn-lt"/>
                <a:ea typeface="ＭＳ Ｐゴシック" pitchFamily="-112" charset="-128"/>
                <a:cs typeface="+mn-cs"/>
              </a:rPr>
              <a:t>Le </a:t>
            </a:r>
            <a:r>
              <a:rPr lang="en-GB" sz="1200" dirty="0" err="1">
                <a:solidFill>
                  <a:srgbClr val="000000"/>
                </a:solidFill>
                <a:latin typeface="+mn-lt"/>
                <a:ea typeface="ＭＳ Ｐゴシック" pitchFamily="-112" charset="-128"/>
                <a:cs typeface="+mn-cs"/>
              </a:rPr>
              <a:t>partenaire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forme</a:t>
            </a:r>
            <a:r>
              <a:rPr lang="en-GB" sz="1200" dirty="0">
                <a:solidFill>
                  <a:srgbClr val="000000"/>
                </a:solidFill>
                <a:latin typeface="+mn-lt"/>
                <a:ea typeface="ＭＳ Ｐゴシック" pitchFamily="-112" charset="-128"/>
                <a:cs typeface="+mn-cs"/>
              </a:rPr>
              <a:t> son client au concept et à la </a:t>
            </a:r>
            <a:r>
              <a:rPr lang="en-GB" sz="1200" dirty="0" err="1">
                <a:solidFill>
                  <a:srgbClr val="000000"/>
                </a:solidFill>
                <a:latin typeface="+mn-lt"/>
                <a:ea typeface="ＭＳ Ｐゴシック" pitchFamily="-112" charset="-128"/>
                <a:cs typeface="+mn-cs"/>
              </a:rPr>
              <a:t>méthodologie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associée</a:t>
            </a:r>
            <a:r>
              <a:rPr lang="en-GB" sz="1200" dirty="0">
                <a:solidFill>
                  <a:srgbClr val="000000"/>
                </a:solidFill>
                <a:latin typeface="+mn-lt"/>
                <a:ea typeface="ＭＳ Ｐゴシック" pitchFamily="-112" charset="-128"/>
                <a:cs typeface="+mn-cs"/>
              </a:rPr>
              <a:t> pour </a:t>
            </a:r>
            <a:r>
              <a:rPr lang="en-GB" sz="1200" dirty="0" err="1">
                <a:solidFill>
                  <a:srgbClr val="000000"/>
                </a:solidFill>
                <a:latin typeface="+mn-lt"/>
                <a:ea typeface="ＭＳ Ｐゴシック" pitchFamily="-112" charset="-128"/>
                <a:cs typeface="+mn-cs"/>
              </a:rPr>
              <a:t>lui</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permettre</a:t>
            </a:r>
            <a:r>
              <a:rPr lang="en-GB" sz="1200" dirty="0">
                <a:solidFill>
                  <a:srgbClr val="000000"/>
                </a:solidFill>
                <a:latin typeface="+mn-lt"/>
                <a:ea typeface="ＭＳ Ｐゴシック" pitchFamily="-112" charset="-128"/>
                <a:cs typeface="+mn-cs"/>
              </a:rPr>
              <a:t> de </a:t>
            </a:r>
            <a:r>
              <a:rPr lang="en-GB" sz="1200" dirty="0" err="1">
                <a:solidFill>
                  <a:srgbClr val="000000"/>
                </a:solidFill>
                <a:latin typeface="+mn-lt"/>
                <a:ea typeface="ＭＳ Ｐゴシック" pitchFamily="-112" charset="-128"/>
                <a:cs typeface="+mn-cs"/>
              </a:rPr>
              <a:t>réaliser</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lui-même</a:t>
            </a:r>
            <a:r>
              <a:rPr lang="en-GB" sz="1200" dirty="0">
                <a:solidFill>
                  <a:srgbClr val="000000"/>
                </a:solidFill>
                <a:latin typeface="+mn-lt"/>
                <a:ea typeface="ＭＳ Ｐゴシック" pitchFamily="-112" charset="-128"/>
                <a:cs typeface="+mn-cs"/>
              </a:rPr>
              <a:t> des </a:t>
            </a:r>
            <a:r>
              <a:rPr lang="en-GB" sz="1200" dirty="0" err="1">
                <a:solidFill>
                  <a:srgbClr val="000000"/>
                </a:solidFill>
                <a:latin typeface="+mn-lt"/>
                <a:ea typeface="ＭＳ Ｐゴシック" pitchFamily="-112" charset="-128"/>
                <a:cs typeface="+mn-cs"/>
              </a:rPr>
              <a:t>études</a:t>
            </a:r>
            <a:r>
              <a:rPr lang="en-GB" sz="1200" dirty="0">
                <a:solidFill>
                  <a:srgbClr val="000000"/>
                </a:solidFill>
                <a:latin typeface="+mn-lt"/>
                <a:ea typeface="ＭＳ Ｐゴシック" pitchFamily="-112" charset="-128"/>
                <a:cs typeface="+mn-cs"/>
              </a:rPr>
              <a:t>. Le </a:t>
            </a:r>
            <a:r>
              <a:rPr lang="en-GB" sz="1200" dirty="0" err="1">
                <a:solidFill>
                  <a:srgbClr val="000000"/>
                </a:solidFill>
                <a:latin typeface="+mn-lt"/>
                <a:ea typeface="ＭＳ Ｐゴシック" pitchFamily="-112" charset="-128"/>
                <a:cs typeface="+mn-cs"/>
              </a:rPr>
              <a:t>partenaire</a:t>
            </a:r>
            <a:r>
              <a:rPr lang="en-GB" sz="1200" dirty="0">
                <a:solidFill>
                  <a:srgbClr val="000000"/>
                </a:solidFill>
                <a:latin typeface="+mn-lt"/>
                <a:ea typeface="ＭＳ Ｐゴシック" pitchFamily="-112" charset="-128"/>
                <a:cs typeface="+mn-cs"/>
              </a:rPr>
              <a:t> </a:t>
            </a:r>
            <a:r>
              <a:rPr lang="en-GB" sz="1200" dirty="0" err="1">
                <a:solidFill>
                  <a:srgbClr val="000000"/>
                </a:solidFill>
                <a:latin typeface="+mn-lt"/>
                <a:ea typeface="ＭＳ Ｐゴシック" pitchFamily="-112" charset="-128"/>
                <a:cs typeface="+mn-cs"/>
              </a:rPr>
              <a:t>transfert</a:t>
            </a:r>
            <a:r>
              <a:rPr lang="en-GB" sz="1200" dirty="0">
                <a:solidFill>
                  <a:srgbClr val="000000"/>
                </a:solidFill>
                <a:latin typeface="+mn-lt"/>
                <a:ea typeface="ＭＳ Ｐゴシック" pitchFamily="-112" charset="-128"/>
                <a:cs typeface="+mn-cs"/>
              </a:rPr>
              <a:t> </a:t>
            </a:r>
            <a:r>
              <a:rPr lang="en-GB" sz="1200" dirty="0" err="1" smtClean="0">
                <a:solidFill>
                  <a:srgbClr val="000000"/>
                </a:solidFill>
                <a:latin typeface="+mn-lt"/>
                <a:ea typeface="ＭＳ Ｐゴシック" pitchFamily="-112" charset="-128"/>
                <a:cs typeface="+mn-cs"/>
              </a:rPr>
              <a:t>donne</a:t>
            </a:r>
            <a:r>
              <a:rPr lang="en-GB" sz="1200" dirty="0" smtClean="0">
                <a:solidFill>
                  <a:srgbClr val="000000"/>
                </a:solidFill>
                <a:latin typeface="+mn-lt"/>
                <a:ea typeface="ＭＳ Ｐゴシック" pitchFamily="-112" charset="-128"/>
                <a:cs typeface="+mn-cs"/>
              </a:rPr>
              <a:t> </a:t>
            </a:r>
            <a:r>
              <a:rPr lang="en-GB" sz="1200" dirty="0">
                <a:solidFill>
                  <a:srgbClr val="000000"/>
                </a:solidFill>
                <a:latin typeface="+mn-lt"/>
                <a:ea typeface="ＭＳ Ｐゴシック" pitchFamily="-112" charset="-128"/>
                <a:cs typeface="+mn-cs"/>
              </a:rPr>
              <a:t>un </a:t>
            </a:r>
            <a:r>
              <a:rPr lang="en-GB" sz="1200" dirty="0" err="1">
                <a:solidFill>
                  <a:srgbClr val="000000"/>
                </a:solidFill>
                <a:latin typeface="+mn-lt"/>
                <a:ea typeface="ＭＳ Ｐゴシック" pitchFamily="-112" charset="-128"/>
                <a:cs typeface="+mn-cs"/>
              </a:rPr>
              <a:t>accès</a:t>
            </a:r>
            <a:r>
              <a:rPr lang="en-GB" sz="1200" dirty="0">
                <a:solidFill>
                  <a:srgbClr val="000000"/>
                </a:solidFill>
                <a:latin typeface="+mn-lt"/>
                <a:ea typeface="ＭＳ Ｐゴシック" pitchFamily="-112" charset="-128"/>
                <a:cs typeface="+mn-cs"/>
              </a:rPr>
              <a:t> web-based au client pour </a:t>
            </a:r>
            <a:r>
              <a:rPr lang="en-GB" sz="1200" dirty="0" err="1">
                <a:solidFill>
                  <a:srgbClr val="000000"/>
                </a:solidFill>
                <a:latin typeface="+mn-lt"/>
                <a:ea typeface="ＭＳ Ｐゴシック" pitchFamily="-112" charset="-128"/>
                <a:cs typeface="+mn-cs"/>
              </a:rPr>
              <a:t>une</a:t>
            </a:r>
            <a:r>
              <a:rPr lang="en-GB" sz="1200" dirty="0">
                <a:solidFill>
                  <a:srgbClr val="000000"/>
                </a:solidFill>
                <a:latin typeface="+mn-lt"/>
                <a:ea typeface="ＭＳ Ｐゴシック" pitchFamily="-112" charset="-128"/>
                <a:cs typeface="+mn-cs"/>
              </a:rPr>
              <a:t> utilisation </a:t>
            </a:r>
            <a:r>
              <a:rPr lang="en-GB" sz="1200" dirty="0" err="1">
                <a:solidFill>
                  <a:srgbClr val="000000"/>
                </a:solidFill>
                <a:latin typeface="+mn-lt"/>
                <a:ea typeface="ＭＳ Ｐゴシック" pitchFamily="-112" charset="-128"/>
                <a:cs typeface="+mn-cs"/>
              </a:rPr>
              <a:t>directe</a:t>
            </a:r>
            <a:r>
              <a:rPr lang="en-GB" sz="1200" dirty="0">
                <a:solidFill>
                  <a:srgbClr val="000000"/>
                </a:solidFill>
                <a:latin typeface="+mn-lt"/>
                <a:ea typeface="ＭＳ Ｐゴシック" pitchFamily="-112" charset="-128"/>
                <a:cs typeface="+mn-cs"/>
              </a:rPr>
              <a:t> par </a:t>
            </a:r>
            <a:r>
              <a:rPr lang="en-GB" sz="1200" dirty="0" err="1">
                <a:solidFill>
                  <a:srgbClr val="000000"/>
                </a:solidFill>
                <a:latin typeface="+mn-lt"/>
                <a:ea typeface="ＭＳ Ｐゴシック" pitchFamily="-112" charset="-128"/>
                <a:cs typeface="+mn-cs"/>
              </a:rPr>
              <a:t>l’entreprise</a:t>
            </a:r>
            <a:endParaRPr lang="en-GB" sz="1200" dirty="0">
              <a:solidFill>
                <a:srgbClr val="000000"/>
              </a:solidFill>
              <a:latin typeface="+mn-lt"/>
              <a:ea typeface="ＭＳ Ｐゴシック" pitchFamily="-112" charset="-128"/>
              <a:cs typeface="+mn-cs"/>
            </a:endParaRPr>
          </a:p>
        </p:txBody>
      </p:sp>
      <p:sp>
        <p:nvSpPr>
          <p:cNvPr id="55" name="Title 1"/>
          <p:cNvSpPr txBox="1">
            <a:spLocks/>
          </p:cNvSpPr>
          <p:nvPr/>
        </p:nvSpPr>
        <p:spPr>
          <a:xfrm>
            <a:off x="0" y="-243408"/>
            <a:ext cx="86868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3200" kern="1200">
                <a:solidFill>
                  <a:schemeClr val="accent6">
                    <a:lumMod val="50000"/>
                  </a:schemeClr>
                </a:solidFill>
                <a:latin typeface="Verdana" pitchFamily="34" charset="0"/>
                <a:ea typeface="Verdana" pitchFamily="34" charset="0"/>
                <a:cs typeface="Verdana" pitchFamily="34" charset="0"/>
              </a:defRPr>
            </a:lvl1pPr>
          </a:lstStyle>
          <a:p>
            <a:r>
              <a:rPr lang="en-GB" sz="2800" b="1" dirty="0" smtClean="0">
                <a:ea typeface="ＭＳ Ｐゴシック" pitchFamily="34" charset="-128"/>
                <a:cs typeface="Arial" charset="0"/>
              </a:rPr>
              <a:t>WP2 – Exploitation </a:t>
            </a:r>
            <a:r>
              <a:rPr lang="en-GB" sz="2800" b="1" dirty="0" err="1" smtClean="0">
                <a:ea typeface="ＭＳ Ｐゴシック" pitchFamily="34" charset="-128"/>
                <a:cs typeface="Arial" charset="0"/>
              </a:rPr>
              <a:t>d’ECOPACT</a:t>
            </a:r>
            <a:r>
              <a:rPr lang="en-GB" sz="2800" b="1" dirty="0" smtClean="0">
                <a:ea typeface="ＭＳ Ｐゴシック" pitchFamily="34" charset="-128"/>
                <a:cs typeface="Arial" charset="0"/>
              </a:rPr>
              <a:t> </a:t>
            </a:r>
            <a:r>
              <a:rPr lang="en-GB" sz="2800" b="1" dirty="0" err="1" smtClean="0">
                <a:ea typeface="ＭＳ Ｐゴシック" pitchFamily="34" charset="-128"/>
                <a:cs typeface="Arial" charset="0"/>
              </a:rPr>
              <a:t>mécanique</a:t>
            </a:r>
            <a:endParaRPr lang="en-GB" sz="2800" b="1" dirty="0" smtClean="0">
              <a:ea typeface="ＭＳ Ｐゴシック" pitchFamily="34" charset="-128"/>
              <a:cs typeface="Arial" charset="0"/>
            </a:endParaRPr>
          </a:p>
        </p:txBody>
      </p:sp>
    </p:spTree>
    <p:extLst>
      <p:ext uri="{BB962C8B-B14F-4D97-AF65-F5344CB8AC3E}">
        <p14:creationId xmlns:p14="http://schemas.microsoft.com/office/powerpoint/2010/main" val="492611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8610600" cy="1143000"/>
          </a:xfrm>
        </p:spPr>
        <p:txBody>
          <a:bodyPr>
            <a:normAutofit fontScale="90000"/>
          </a:bodyPr>
          <a:lstStyle/>
          <a:p>
            <a:r>
              <a:rPr lang="en-GB" sz="2800" b="1" dirty="0">
                <a:ea typeface="ＭＳ Ｐゴシック" pitchFamily="34" charset="-128"/>
                <a:cs typeface="Arial" charset="0"/>
              </a:rPr>
              <a:t>WP2 – </a:t>
            </a:r>
            <a:r>
              <a:rPr lang="en-GB" sz="2800" b="1" dirty="0" smtClean="0">
                <a:ea typeface="ＭＳ Ｐゴシック" pitchFamily="34" charset="-128"/>
                <a:cs typeface="Arial" charset="0"/>
              </a:rPr>
              <a:t>Utilisation </a:t>
            </a:r>
            <a:r>
              <a:rPr lang="en-GB" sz="2800" b="1" dirty="0" err="1" smtClean="0">
                <a:ea typeface="ＭＳ Ｐゴシック" pitchFamily="34" charset="-128"/>
                <a:cs typeface="Arial" charset="0"/>
              </a:rPr>
              <a:t>d’ECOPACT</a:t>
            </a:r>
            <a:r>
              <a:rPr lang="en-GB" sz="2800" b="1" dirty="0" smtClean="0">
                <a:ea typeface="ＭＳ Ｐゴシック" pitchFamily="34" charset="-128"/>
                <a:cs typeface="Arial" charset="0"/>
              </a:rPr>
              <a:t> </a:t>
            </a:r>
            <a:r>
              <a:rPr lang="en-GB" sz="2800" b="1" dirty="0" err="1" smtClean="0">
                <a:ea typeface="ＭＳ Ｐゴシック" pitchFamily="34" charset="-128"/>
                <a:cs typeface="Arial" charset="0"/>
              </a:rPr>
              <a:t>Mécanique</a:t>
            </a:r>
            <a:r>
              <a:rPr lang="en-GB" sz="2800" b="1" dirty="0" smtClean="0">
                <a:ea typeface="ＭＳ Ｐゴシック" pitchFamily="34" charset="-128"/>
                <a:cs typeface="Arial" charset="0"/>
              </a:rPr>
              <a:t> </a:t>
            </a:r>
            <a:br>
              <a:rPr lang="en-GB" sz="2800" b="1" dirty="0" smtClean="0">
                <a:ea typeface="ＭＳ Ｐゴシック" pitchFamily="34" charset="-128"/>
                <a:cs typeface="Arial" charset="0"/>
              </a:rPr>
            </a:br>
            <a:r>
              <a:rPr lang="en-GB" sz="2800" b="1" u="sng" dirty="0" smtClean="0">
                <a:ea typeface="ＭＳ Ｐゴシック" pitchFamily="34" charset="-128"/>
                <a:cs typeface="Arial" charset="0"/>
              </a:rPr>
              <a:t>Après le </a:t>
            </a:r>
            <a:r>
              <a:rPr lang="en-GB" sz="2800" b="1" u="sng" dirty="0" err="1" smtClean="0">
                <a:ea typeface="ＭＳ Ｐゴシック" pitchFamily="34" charset="-128"/>
                <a:cs typeface="Arial" charset="0"/>
              </a:rPr>
              <a:t>projet</a:t>
            </a:r>
            <a:r>
              <a:rPr lang="en-GB" sz="2800" b="1" dirty="0" smtClean="0">
                <a:ea typeface="ＭＳ Ｐゴシック" pitchFamily="34" charset="-128"/>
                <a:cs typeface="Arial" charset="0"/>
              </a:rPr>
              <a:t/>
            </a:r>
            <a:br>
              <a:rPr lang="en-GB" sz="2800" b="1" dirty="0" smtClean="0">
                <a:ea typeface="ＭＳ Ｐゴシック" pitchFamily="34" charset="-128"/>
                <a:cs typeface="Arial" charset="0"/>
              </a:rPr>
            </a:br>
            <a:endParaRPr lang="en-GB" sz="2800" b="1" dirty="0" smtClean="0">
              <a:ea typeface="ＭＳ Ｐゴシック" pitchFamily="34" charset="-128"/>
              <a:cs typeface="Arial" charset="0"/>
            </a:endParaRPr>
          </a:p>
        </p:txBody>
      </p:sp>
      <p:sp>
        <p:nvSpPr>
          <p:cNvPr id="3" name="Content Placeholder 2"/>
          <p:cNvSpPr>
            <a:spLocks noGrp="1"/>
          </p:cNvSpPr>
          <p:nvPr>
            <p:ph idx="1"/>
          </p:nvPr>
        </p:nvSpPr>
        <p:spPr>
          <a:xfrm>
            <a:off x="457200" y="1207293"/>
            <a:ext cx="8229600" cy="4525963"/>
          </a:xfrm>
        </p:spPr>
        <p:txBody>
          <a:bodyPr>
            <a:noAutofit/>
          </a:bodyPr>
          <a:lstStyle/>
          <a:p>
            <a:pPr marL="0" indent="0">
              <a:defRPr/>
            </a:pPr>
            <a:r>
              <a:rPr lang="en-GB" sz="1800" u="sng" dirty="0" smtClean="0"/>
              <a:t>Pour les </a:t>
            </a:r>
            <a:r>
              <a:rPr lang="en-GB" sz="1800" u="sng" dirty="0" err="1" smtClean="0"/>
              <a:t>partenaires</a:t>
            </a:r>
            <a:r>
              <a:rPr lang="en-GB" sz="1800" u="sng" dirty="0" smtClean="0"/>
              <a:t> du consortium FRED:</a:t>
            </a:r>
          </a:p>
          <a:p>
            <a:pPr marL="0" indent="0">
              <a:defRPr/>
            </a:pPr>
            <a:r>
              <a:rPr lang="en-GB" sz="1800" dirty="0" smtClean="0"/>
              <a:t>Version web-based </a:t>
            </a:r>
            <a:r>
              <a:rPr lang="en-GB" sz="1800" dirty="0" smtClean="0">
                <a:solidFill>
                  <a:srgbClr val="92D050"/>
                </a:solidFill>
              </a:rPr>
              <a:t>(</a:t>
            </a:r>
            <a:r>
              <a:rPr lang="en-GB" sz="1800" dirty="0" err="1" smtClean="0">
                <a:solidFill>
                  <a:srgbClr val="92D050"/>
                </a:solidFill>
              </a:rPr>
              <a:t>Partenaire</a:t>
            </a:r>
            <a:r>
              <a:rPr lang="en-GB" sz="1800" dirty="0" smtClean="0">
                <a:solidFill>
                  <a:srgbClr val="92D050"/>
                </a:solidFill>
              </a:rPr>
              <a:t> FRED – </a:t>
            </a:r>
            <a:r>
              <a:rPr lang="en-GB" sz="1800" dirty="0" err="1" smtClean="0">
                <a:solidFill>
                  <a:srgbClr val="92D050"/>
                </a:solidFill>
              </a:rPr>
              <a:t>Autonome</a:t>
            </a:r>
            <a:r>
              <a:rPr lang="en-GB" sz="1800" dirty="0" smtClean="0">
                <a:solidFill>
                  <a:srgbClr val="92D050"/>
                </a:solidFill>
              </a:rPr>
              <a:t>)</a:t>
            </a:r>
          </a:p>
          <a:p>
            <a:pPr>
              <a:buFont typeface="Arial" pitchFamily="34" charset="0"/>
              <a:buChar char="•"/>
              <a:defRPr/>
            </a:pPr>
            <a:endParaRPr lang="en-GB" sz="1000" dirty="0" smtClean="0"/>
          </a:p>
          <a:p>
            <a:pPr marL="285750" indent="-285750">
              <a:buFont typeface="Arial" pitchFamily="34" charset="0"/>
              <a:buChar char="•"/>
              <a:defRPr/>
            </a:pPr>
            <a:r>
              <a:rPr lang="en-GB" sz="1800" dirty="0"/>
              <a:t>Les </a:t>
            </a:r>
            <a:r>
              <a:rPr lang="en-GB" sz="1800" dirty="0" err="1"/>
              <a:t>droits</a:t>
            </a:r>
            <a:r>
              <a:rPr lang="en-GB" sz="1800" dirty="0"/>
              <a:t> </a:t>
            </a:r>
            <a:r>
              <a:rPr lang="en-GB" sz="1800" dirty="0" err="1"/>
              <a:t>concédés</a:t>
            </a:r>
            <a:r>
              <a:rPr lang="en-GB" sz="1800" dirty="0"/>
              <a:t>: </a:t>
            </a:r>
          </a:p>
          <a:p>
            <a:pPr lvl="1">
              <a:buFont typeface="Arial" pitchFamily="34" charset="0"/>
              <a:buChar char="•"/>
              <a:defRPr/>
            </a:pPr>
            <a:r>
              <a:rPr lang="en-GB" sz="1500" b="0" dirty="0">
                <a:solidFill>
                  <a:srgbClr val="000000"/>
                </a:solidFill>
              </a:rPr>
              <a:t>Utilisation </a:t>
            </a:r>
            <a:r>
              <a:rPr lang="en-GB" sz="1500" b="0" dirty="0" err="1">
                <a:solidFill>
                  <a:srgbClr val="000000"/>
                </a:solidFill>
              </a:rPr>
              <a:t>d’ECOPACT</a:t>
            </a:r>
            <a:r>
              <a:rPr lang="en-GB" sz="1500" b="0" dirty="0">
                <a:solidFill>
                  <a:srgbClr val="000000"/>
                </a:solidFill>
              </a:rPr>
              <a:t> </a:t>
            </a:r>
            <a:r>
              <a:rPr lang="en-GB" sz="1500" b="0" dirty="0" err="1">
                <a:solidFill>
                  <a:srgbClr val="000000"/>
                </a:solidFill>
              </a:rPr>
              <a:t>Mécanique</a:t>
            </a:r>
            <a:r>
              <a:rPr lang="en-GB" sz="1500" b="0" dirty="0">
                <a:solidFill>
                  <a:srgbClr val="000000"/>
                </a:solidFill>
              </a:rPr>
              <a:t> à des fins </a:t>
            </a:r>
            <a:r>
              <a:rPr lang="en-GB" sz="1500" b="0" dirty="0" err="1">
                <a:solidFill>
                  <a:srgbClr val="000000"/>
                </a:solidFill>
              </a:rPr>
              <a:t>commerciales</a:t>
            </a:r>
            <a:r>
              <a:rPr lang="en-GB" sz="1500" b="0" dirty="0">
                <a:solidFill>
                  <a:srgbClr val="000000"/>
                </a:solidFill>
              </a:rPr>
              <a:t>, </a:t>
            </a:r>
            <a:r>
              <a:rPr lang="en-GB" sz="1500" b="0" dirty="0" err="1">
                <a:solidFill>
                  <a:srgbClr val="000000"/>
                </a:solidFill>
              </a:rPr>
              <a:t>exclusivement</a:t>
            </a:r>
            <a:r>
              <a:rPr lang="en-GB" sz="1500" b="0" dirty="0">
                <a:solidFill>
                  <a:srgbClr val="000000"/>
                </a:solidFill>
              </a:rPr>
              <a:t> pour le </a:t>
            </a:r>
            <a:r>
              <a:rPr lang="en-GB" sz="1500" b="0" dirty="0" err="1">
                <a:solidFill>
                  <a:srgbClr val="000000"/>
                </a:solidFill>
              </a:rPr>
              <a:t>domaine</a:t>
            </a:r>
            <a:r>
              <a:rPr lang="en-GB" sz="1500" b="0" dirty="0">
                <a:solidFill>
                  <a:srgbClr val="000000"/>
                </a:solidFill>
              </a:rPr>
              <a:t> de la </a:t>
            </a:r>
            <a:r>
              <a:rPr lang="en-GB" sz="1500" b="0" dirty="0" err="1">
                <a:solidFill>
                  <a:srgbClr val="000000"/>
                </a:solidFill>
              </a:rPr>
              <a:t>mécanique</a:t>
            </a:r>
            <a:r>
              <a:rPr lang="en-GB" sz="1500" b="0" dirty="0">
                <a:solidFill>
                  <a:srgbClr val="000000"/>
                </a:solidFill>
              </a:rPr>
              <a:t> </a:t>
            </a:r>
            <a:r>
              <a:rPr lang="en-GB" sz="1500" b="0" i="1" dirty="0">
                <a:solidFill>
                  <a:srgbClr val="000000"/>
                </a:solidFill>
              </a:rPr>
              <a:t>(</a:t>
            </a:r>
            <a:r>
              <a:rPr lang="en-GB" sz="1500" b="0" i="1" dirty="0" err="1">
                <a:solidFill>
                  <a:srgbClr val="000000"/>
                </a:solidFill>
              </a:rPr>
              <a:t>partenaires</a:t>
            </a:r>
            <a:r>
              <a:rPr lang="en-GB" sz="1500" b="0" i="1" dirty="0">
                <a:solidFill>
                  <a:srgbClr val="000000"/>
                </a:solidFill>
              </a:rPr>
              <a:t> </a:t>
            </a:r>
            <a:r>
              <a:rPr lang="en-GB" sz="1500" b="0" i="1" dirty="0" err="1">
                <a:solidFill>
                  <a:srgbClr val="000000"/>
                </a:solidFill>
              </a:rPr>
              <a:t>issus</a:t>
            </a:r>
            <a:r>
              <a:rPr lang="en-GB" sz="1500" b="0" i="1" dirty="0">
                <a:solidFill>
                  <a:srgbClr val="000000"/>
                </a:solidFill>
              </a:rPr>
              <a:t> du </a:t>
            </a:r>
            <a:r>
              <a:rPr lang="en-GB" sz="1500" b="0" i="1" dirty="0" err="1">
                <a:solidFill>
                  <a:srgbClr val="000000"/>
                </a:solidFill>
              </a:rPr>
              <a:t>privé</a:t>
            </a:r>
            <a:r>
              <a:rPr lang="en-GB" sz="1500" b="0" i="1" dirty="0">
                <a:solidFill>
                  <a:srgbClr val="000000"/>
                </a:solidFill>
              </a:rPr>
              <a:t>)</a:t>
            </a:r>
          </a:p>
          <a:p>
            <a:pPr lvl="1">
              <a:buFont typeface="Arial" pitchFamily="34" charset="0"/>
              <a:buChar char="•"/>
              <a:defRPr/>
            </a:pPr>
            <a:r>
              <a:rPr lang="en-GB" sz="1500" dirty="0">
                <a:solidFill>
                  <a:srgbClr val="000000"/>
                </a:solidFill>
              </a:rPr>
              <a:t>Et/</a:t>
            </a:r>
            <a:r>
              <a:rPr lang="en-GB" sz="1500" dirty="0" err="1">
                <a:solidFill>
                  <a:srgbClr val="000000"/>
                </a:solidFill>
              </a:rPr>
              <a:t>ou</a:t>
            </a:r>
            <a:r>
              <a:rPr lang="en-GB" sz="1500" b="0" dirty="0">
                <a:solidFill>
                  <a:srgbClr val="000000"/>
                </a:solidFill>
              </a:rPr>
              <a:t> Utilisation </a:t>
            </a:r>
            <a:r>
              <a:rPr lang="en-GB" sz="1500" b="0" dirty="0" err="1">
                <a:solidFill>
                  <a:srgbClr val="000000"/>
                </a:solidFill>
              </a:rPr>
              <a:t>d’ECOPACT</a:t>
            </a:r>
            <a:r>
              <a:rPr lang="en-GB" sz="1500" b="0" dirty="0">
                <a:solidFill>
                  <a:srgbClr val="000000"/>
                </a:solidFill>
              </a:rPr>
              <a:t> </a:t>
            </a:r>
            <a:r>
              <a:rPr lang="en-GB" sz="1500" b="0" dirty="0" err="1">
                <a:solidFill>
                  <a:srgbClr val="000000"/>
                </a:solidFill>
              </a:rPr>
              <a:t>Mécanique</a:t>
            </a:r>
            <a:r>
              <a:rPr lang="en-GB" sz="1500" b="0" dirty="0">
                <a:solidFill>
                  <a:srgbClr val="000000"/>
                </a:solidFill>
              </a:rPr>
              <a:t> à des fins de formation </a:t>
            </a:r>
            <a:r>
              <a:rPr lang="en-GB" sz="1500" b="0" dirty="0" smtClean="0">
                <a:solidFill>
                  <a:srgbClr val="000000"/>
                </a:solidFill>
              </a:rPr>
              <a:t>et </a:t>
            </a:r>
            <a:r>
              <a:rPr lang="en-GB" sz="1500" b="0" dirty="0" err="1" smtClean="0">
                <a:solidFill>
                  <a:srgbClr val="000000"/>
                </a:solidFill>
              </a:rPr>
              <a:t>recherche</a:t>
            </a:r>
            <a:r>
              <a:rPr lang="en-GB" sz="1500" b="0" dirty="0" smtClean="0">
                <a:solidFill>
                  <a:srgbClr val="000000"/>
                </a:solidFill>
              </a:rPr>
              <a:t> </a:t>
            </a:r>
            <a:r>
              <a:rPr lang="en-GB" sz="1500" b="0" dirty="0" err="1" smtClean="0">
                <a:solidFill>
                  <a:srgbClr val="000000"/>
                </a:solidFill>
              </a:rPr>
              <a:t>exclusivement</a:t>
            </a:r>
            <a:r>
              <a:rPr lang="en-GB" sz="1500" b="0" dirty="0" smtClean="0">
                <a:solidFill>
                  <a:srgbClr val="000000"/>
                </a:solidFill>
              </a:rPr>
              <a:t> </a:t>
            </a:r>
            <a:r>
              <a:rPr lang="en-GB" sz="1500" b="0" dirty="0">
                <a:solidFill>
                  <a:srgbClr val="000000"/>
                </a:solidFill>
              </a:rPr>
              <a:t>pour le </a:t>
            </a:r>
            <a:r>
              <a:rPr lang="en-GB" sz="1500" b="0" dirty="0" err="1">
                <a:solidFill>
                  <a:srgbClr val="000000"/>
                </a:solidFill>
              </a:rPr>
              <a:t>domaine</a:t>
            </a:r>
            <a:r>
              <a:rPr lang="en-GB" sz="1500" b="0" dirty="0">
                <a:solidFill>
                  <a:srgbClr val="000000"/>
                </a:solidFill>
              </a:rPr>
              <a:t> de la </a:t>
            </a:r>
            <a:r>
              <a:rPr lang="en-GB" sz="1500" b="0" dirty="0" err="1">
                <a:solidFill>
                  <a:srgbClr val="000000"/>
                </a:solidFill>
              </a:rPr>
              <a:t>mécanique</a:t>
            </a:r>
            <a:r>
              <a:rPr lang="en-GB" sz="1500" b="0" dirty="0">
                <a:solidFill>
                  <a:srgbClr val="000000"/>
                </a:solidFill>
              </a:rPr>
              <a:t> </a:t>
            </a:r>
            <a:r>
              <a:rPr lang="en-GB" sz="1500" b="0" i="1" dirty="0">
                <a:solidFill>
                  <a:srgbClr val="000000"/>
                </a:solidFill>
              </a:rPr>
              <a:t>(</a:t>
            </a:r>
            <a:r>
              <a:rPr lang="en-GB" sz="1500" b="0" i="1" dirty="0" err="1">
                <a:solidFill>
                  <a:srgbClr val="000000"/>
                </a:solidFill>
              </a:rPr>
              <a:t>partenaires</a:t>
            </a:r>
            <a:r>
              <a:rPr lang="en-GB" sz="1500" b="0" i="1" dirty="0">
                <a:solidFill>
                  <a:srgbClr val="000000"/>
                </a:solidFill>
              </a:rPr>
              <a:t> </a:t>
            </a:r>
            <a:r>
              <a:rPr lang="en-GB" sz="1500" b="0" i="1" dirty="0" err="1">
                <a:solidFill>
                  <a:srgbClr val="000000"/>
                </a:solidFill>
              </a:rPr>
              <a:t>académiques</a:t>
            </a:r>
            <a:r>
              <a:rPr lang="en-GB" sz="1500" b="0" i="1" dirty="0">
                <a:solidFill>
                  <a:srgbClr val="000000"/>
                </a:solidFill>
              </a:rPr>
              <a:t>)</a:t>
            </a:r>
          </a:p>
          <a:p>
            <a:pPr marL="0" indent="0">
              <a:defRPr/>
            </a:pPr>
            <a:endParaRPr lang="en-GB" sz="1000" dirty="0" smtClean="0"/>
          </a:p>
          <a:p>
            <a:pPr>
              <a:buFont typeface="Arial" pitchFamily="34" charset="0"/>
              <a:buChar char="•"/>
              <a:defRPr/>
            </a:pPr>
            <a:r>
              <a:rPr lang="en-GB" sz="1800" dirty="0" smtClean="0"/>
              <a:t>Le </a:t>
            </a:r>
            <a:r>
              <a:rPr lang="en-GB" sz="1800" dirty="0" err="1" smtClean="0"/>
              <a:t>coût</a:t>
            </a:r>
            <a:r>
              <a:rPr lang="en-GB" sz="1800" dirty="0" smtClean="0"/>
              <a:t> </a:t>
            </a:r>
            <a:r>
              <a:rPr lang="en-GB" sz="1800" dirty="0" err="1" smtClean="0"/>
              <a:t>couvrira</a:t>
            </a:r>
            <a:r>
              <a:rPr lang="en-GB" sz="1800" dirty="0" smtClean="0"/>
              <a:t> </a:t>
            </a:r>
          </a:p>
          <a:p>
            <a:pPr lvl="1">
              <a:buFont typeface="Arial" pitchFamily="34" charset="0"/>
              <a:buChar char="•"/>
              <a:defRPr/>
            </a:pPr>
            <a:r>
              <a:rPr lang="en-GB" sz="1500" b="0" dirty="0">
                <a:solidFill>
                  <a:srgbClr val="000000"/>
                </a:solidFill>
              </a:rPr>
              <a:t>L</a:t>
            </a:r>
            <a:r>
              <a:rPr lang="en-GB" sz="1500" b="0" dirty="0" smtClean="0">
                <a:solidFill>
                  <a:srgbClr val="000000"/>
                </a:solidFill>
              </a:rPr>
              <a:t>a concession par le CRP Henri Tudor du </a:t>
            </a:r>
            <a:r>
              <a:rPr lang="en-GB" sz="1500" b="0" dirty="0" err="1" smtClean="0">
                <a:solidFill>
                  <a:srgbClr val="000000"/>
                </a:solidFill>
              </a:rPr>
              <a:t>droit</a:t>
            </a:r>
            <a:r>
              <a:rPr lang="en-GB" sz="1500" b="0" dirty="0" smtClean="0">
                <a:solidFill>
                  <a:srgbClr val="000000"/>
                </a:solidFill>
              </a:rPr>
              <a:t> </a:t>
            </a:r>
            <a:r>
              <a:rPr lang="en-GB" sz="1500" b="0" dirty="0" err="1" smtClean="0">
                <a:solidFill>
                  <a:srgbClr val="000000"/>
                </a:solidFill>
              </a:rPr>
              <a:t>d’utiliser</a:t>
            </a:r>
            <a:r>
              <a:rPr lang="en-GB" sz="1500" b="0" dirty="0" smtClean="0">
                <a:solidFill>
                  <a:srgbClr val="000000"/>
                </a:solidFill>
              </a:rPr>
              <a:t> </a:t>
            </a:r>
            <a:r>
              <a:rPr lang="en-GB" sz="1500" b="0" dirty="0" err="1" smtClean="0">
                <a:solidFill>
                  <a:srgbClr val="000000"/>
                </a:solidFill>
              </a:rPr>
              <a:t>l’interface</a:t>
            </a:r>
            <a:r>
              <a:rPr lang="en-GB" sz="1500" b="0" dirty="0" smtClean="0">
                <a:solidFill>
                  <a:srgbClr val="000000"/>
                </a:solidFill>
              </a:rPr>
              <a:t> ECOPACT </a:t>
            </a:r>
            <a:r>
              <a:rPr lang="en-GB" sz="1500" b="0" dirty="0" err="1" smtClean="0">
                <a:solidFill>
                  <a:srgbClr val="000000"/>
                </a:solidFill>
              </a:rPr>
              <a:t>dont</a:t>
            </a:r>
            <a:r>
              <a:rPr lang="en-GB" sz="1500" b="0" dirty="0" smtClean="0">
                <a:solidFill>
                  <a:srgbClr val="000000"/>
                </a:solidFill>
              </a:rPr>
              <a:t> le CRP Henri Tudor </a:t>
            </a:r>
            <a:r>
              <a:rPr lang="en-GB" sz="1500" b="0" dirty="0" err="1" smtClean="0">
                <a:solidFill>
                  <a:srgbClr val="000000"/>
                </a:solidFill>
              </a:rPr>
              <a:t>détient</a:t>
            </a:r>
            <a:r>
              <a:rPr lang="en-GB" sz="1500" b="0" dirty="0" smtClean="0">
                <a:solidFill>
                  <a:srgbClr val="000000"/>
                </a:solidFill>
              </a:rPr>
              <a:t> 100% de la </a:t>
            </a:r>
            <a:r>
              <a:rPr lang="en-GB" sz="1500" b="0" dirty="0" err="1" smtClean="0">
                <a:solidFill>
                  <a:srgbClr val="000000"/>
                </a:solidFill>
              </a:rPr>
              <a:t>Propriété</a:t>
            </a:r>
            <a:r>
              <a:rPr lang="en-GB" sz="1500" b="0" dirty="0" smtClean="0">
                <a:solidFill>
                  <a:srgbClr val="000000"/>
                </a:solidFill>
              </a:rPr>
              <a:t> </a:t>
            </a:r>
            <a:r>
              <a:rPr lang="en-GB" sz="1500" b="0" dirty="0" err="1" smtClean="0">
                <a:solidFill>
                  <a:srgbClr val="000000"/>
                </a:solidFill>
              </a:rPr>
              <a:t>Intellectuelle</a:t>
            </a:r>
            <a:r>
              <a:rPr lang="en-GB" sz="1500" b="0" dirty="0" smtClean="0">
                <a:solidFill>
                  <a:srgbClr val="000000"/>
                </a:solidFill>
              </a:rPr>
              <a:t>.</a:t>
            </a:r>
          </a:p>
          <a:p>
            <a:pPr lvl="1">
              <a:buFont typeface="Arial" pitchFamily="34" charset="0"/>
              <a:buChar char="•"/>
              <a:defRPr/>
            </a:pPr>
            <a:r>
              <a:rPr lang="en-GB" sz="1500" b="0" dirty="0" smtClean="0">
                <a:solidFill>
                  <a:srgbClr val="000000"/>
                </a:solidFill>
              </a:rPr>
              <a:t>La concession des </a:t>
            </a:r>
            <a:r>
              <a:rPr lang="en-GB" sz="1500" b="0" dirty="0" err="1" smtClean="0">
                <a:solidFill>
                  <a:srgbClr val="000000"/>
                </a:solidFill>
              </a:rPr>
              <a:t>droits</a:t>
            </a:r>
            <a:r>
              <a:rPr lang="en-GB" sz="1500" b="0" dirty="0" smtClean="0">
                <a:solidFill>
                  <a:srgbClr val="000000"/>
                </a:solidFill>
              </a:rPr>
              <a:t> à des fins </a:t>
            </a:r>
            <a:r>
              <a:rPr lang="en-GB" sz="1500" b="0" dirty="0" err="1" smtClean="0">
                <a:solidFill>
                  <a:srgbClr val="000000"/>
                </a:solidFill>
              </a:rPr>
              <a:t>commerciales</a:t>
            </a:r>
            <a:r>
              <a:rPr lang="en-GB" sz="1500" b="0" dirty="0" smtClean="0">
                <a:solidFill>
                  <a:srgbClr val="000000"/>
                </a:solidFill>
              </a:rPr>
              <a:t> </a:t>
            </a:r>
            <a:r>
              <a:rPr lang="en-GB" sz="1500" dirty="0" smtClean="0">
                <a:solidFill>
                  <a:srgbClr val="000000"/>
                </a:solidFill>
              </a:rPr>
              <a:t>– sans </a:t>
            </a:r>
            <a:r>
              <a:rPr lang="en-GB" sz="1500" dirty="0" err="1" smtClean="0">
                <a:solidFill>
                  <a:srgbClr val="000000"/>
                </a:solidFill>
              </a:rPr>
              <a:t>transfert</a:t>
            </a:r>
            <a:r>
              <a:rPr lang="en-GB" sz="1500" dirty="0" smtClean="0">
                <a:solidFill>
                  <a:srgbClr val="000000"/>
                </a:solidFill>
              </a:rPr>
              <a:t> du </a:t>
            </a:r>
            <a:r>
              <a:rPr lang="en-GB" sz="1500" dirty="0" err="1" smtClean="0">
                <a:solidFill>
                  <a:srgbClr val="000000"/>
                </a:solidFill>
              </a:rPr>
              <a:t>logiciel</a:t>
            </a:r>
            <a:r>
              <a:rPr lang="en-GB" sz="1500" dirty="0" smtClean="0">
                <a:solidFill>
                  <a:srgbClr val="000000"/>
                </a:solidFill>
              </a:rPr>
              <a:t> au client du </a:t>
            </a:r>
            <a:r>
              <a:rPr lang="en-GB" sz="1500" dirty="0" err="1" smtClean="0">
                <a:solidFill>
                  <a:srgbClr val="000000"/>
                </a:solidFill>
              </a:rPr>
              <a:t>partenaire</a:t>
            </a:r>
            <a:r>
              <a:rPr lang="en-GB" sz="1500" dirty="0" smtClean="0">
                <a:solidFill>
                  <a:srgbClr val="000000"/>
                </a:solidFill>
              </a:rPr>
              <a:t> (PME).</a:t>
            </a:r>
          </a:p>
          <a:p>
            <a:pPr lvl="1">
              <a:buFont typeface="Arial" pitchFamily="34" charset="0"/>
              <a:buChar char="•"/>
              <a:defRPr/>
            </a:pPr>
            <a:endParaRPr lang="en-GB" sz="1000" dirty="0" smtClean="0"/>
          </a:p>
          <a:p>
            <a:pPr>
              <a:buFont typeface="Arial" pitchFamily="34" charset="0"/>
              <a:buChar char="•"/>
              <a:defRPr/>
            </a:pPr>
            <a:r>
              <a:rPr lang="en-GB" sz="1800" dirty="0" err="1" smtClean="0"/>
              <a:t>Mise</a:t>
            </a:r>
            <a:r>
              <a:rPr lang="en-GB" sz="1800" dirty="0" smtClean="0"/>
              <a:t> en place d’un service support par le CRP Henri Tudor pour la maintenance de </a:t>
            </a:r>
            <a:r>
              <a:rPr lang="en-GB" sz="1800" dirty="0" err="1" smtClean="0"/>
              <a:t>l’outil</a:t>
            </a:r>
            <a:r>
              <a:rPr lang="en-GB" sz="1800" dirty="0" smtClean="0"/>
              <a:t> </a:t>
            </a:r>
            <a:r>
              <a:rPr lang="en-GB" sz="1400" dirty="0" smtClean="0"/>
              <a:t>(</a:t>
            </a:r>
            <a:r>
              <a:rPr lang="en-GB" sz="1400" dirty="0" err="1" smtClean="0"/>
              <a:t>Mise</a:t>
            </a:r>
            <a:r>
              <a:rPr lang="en-GB" sz="1400" dirty="0" smtClean="0"/>
              <a:t> à jour de la base de </a:t>
            </a:r>
            <a:r>
              <a:rPr lang="en-GB" sz="1400" dirty="0" err="1" smtClean="0"/>
              <a:t>données</a:t>
            </a:r>
            <a:r>
              <a:rPr lang="en-GB" sz="1400" dirty="0" smtClean="0"/>
              <a:t> et debugging)</a:t>
            </a:r>
            <a:endParaRPr lang="en-GB" sz="1800" dirty="0" smtClean="0"/>
          </a:p>
        </p:txBody>
      </p:sp>
    </p:spTree>
    <p:extLst>
      <p:ext uri="{BB962C8B-B14F-4D97-AF65-F5344CB8AC3E}">
        <p14:creationId xmlns:p14="http://schemas.microsoft.com/office/powerpoint/2010/main" val="1336008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28600"/>
            <a:ext cx="8610600" cy="1143000"/>
          </a:xfrm>
        </p:spPr>
        <p:txBody>
          <a:bodyPr>
            <a:normAutofit fontScale="90000"/>
          </a:bodyPr>
          <a:lstStyle/>
          <a:p>
            <a:r>
              <a:rPr lang="en-GB" sz="2800" b="1" dirty="0">
                <a:ea typeface="ＭＳ Ｐゴシック" pitchFamily="34" charset="-128"/>
                <a:cs typeface="Arial" charset="0"/>
              </a:rPr>
              <a:t>WP2 – </a:t>
            </a:r>
            <a:r>
              <a:rPr lang="en-GB" sz="2800" b="1" dirty="0" smtClean="0">
                <a:ea typeface="ＭＳ Ｐゴシック" pitchFamily="34" charset="-128"/>
                <a:cs typeface="Arial" charset="0"/>
              </a:rPr>
              <a:t>Utilisation </a:t>
            </a:r>
            <a:r>
              <a:rPr lang="en-GB" sz="2800" b="1" dirty="0" err="1" smtClean="0">
                <a:ea typeface="ＭＳ Ｐゴシック" pitchFamily="34" charset="-128"/>
                <a:cs typeface="Arial" charset="0"/>
              </a:rPr>
              <a:t>d’ECOPACT</a:t>
            </a:r>
            <a:r>
              <a:rPr lang="en-GB" sz="2800" b="1" dirty="0" smtClean="0">
                <a:ea typeface="ＭＳ Ｐゴシック" pitchFamily="34" charset="-128"/>
                <a:cs typeface="Arial" charset="0"/>
              </a:rPr>
              <a:t> </a:t>
            </a:r>
            <a:r>
              <a:rPr lang="en-GB" sz="2800" b="1" dirty="0" err="1" smtClean="0">
                <a:ea typeface="ＭＳ Ｐゴシック" pitchFamily="34" charset="-128"/>
                <a:cs typeface="Arial" charset="0"/>
              </a:rPr>
              <a:t>Mécanique</a:t>
            </a:r>
            <a:r>
              <a:rPr lang="en-GB" sz="2800" b="1" dirty="0" smtClean="0">
                <a:ea typeface="ＭＳ Ｐゴシック" pitchFamily="34" charset="-128"/>
                <a:cs typeface="Arial" charset="0"/>
              </a:rPr>
              <a:t> </a:t>
            </a:r>
            <a:br>
              <a:rPr lang="en-GB" sz="2800" b="1" dirty="0" smtClean="0">
                <a:ea typeface="ＭＳ Ｐゴシック" pitchFamily="34" charset="-128"/>
                <a:cs typeface="Arial" charset="0"/>
              </a:rPr>
            </a:br>
            <a:r>
              <a:rPr lang="en-GB" sz="2800" b="1" u="sng" dirty="0" smtClean="0">
                <a:ea typeface="ＭＳ Ｐゴシック" pitchFamily="34" charset="-128"/>
                <a:cs typeface="Arial" charset="0"/>
              </a:rPr>
              <a:t>Après le </a:t>
            </a:r>
            <a:r>
              <a:rPr lang="en-GB" sz="2800" b="1" u="sng" dirty="0" err="1" smtClean="0">
                <a:ea typeface="ＭＳ Ｐゴシック" pitchFamily="34" charset="-128"/>
                <a:cs typeface="Arial" charset="0"/>
              </a:rPr>
              <a:t>projet</a:t>
            </a:r>
            <a:r>
              <a:rPr lang="en-GB" sz="2800" b="1" dirty="0" smtClean="0">
                <a:ea typeface="ＭＳ Ｐゴシック" pitchFamily="34" charset="-128"/>
                <a:cs typeface="Arial" charset="0"/>
              </a:rPr>
              <a:t/>
            </a:r>
            <a:br>
              <a:rPr lang="en-GB" sz="2800" b="1" dirty="0" smtClean="0">
                <a:ea typeface="ＭＳ Ｐゴシック" pitchFamily="34" charset="-128"/>
                <a:cs typeface="Arial" charset="0"/>
              </a:rPr>
            </a:br>
            <a:endParaRPr lang="en-GB" sz="2800" b="1" dirty="0" smtClean="0">
              <a:ea typeface="ＭＳ Ｐゴシック" pitchFamily="34" charset="-128"/>
              <a:cs typeface="Arial" charset="0"/>
            </a:endParaRPr>
          </a:p>
        </p:txBody>
      </p:sp>
      <p:sp>
        <p:nvSpPr>
          <p:cNvPr id="3" name="Content Placeholder 2"/>
          <p:cNvSpPr>
            <a:spLocks noGrp="1"/>
          </p:cNvSpPr>
          <p:nvPr>
            <p:ph idx="1"/>
          </p:nvPr>
        </p:nvSpPr>
        <p:spPr>
          <a:xfrm>
            <a:off x="457200" y="991269"/>
            <a:ext cx="8534400" cy="4525963"/>
          </a:xfrm>
        </p:spPr>
        <p:txBody>
          <a:bodyPr>
            <a:noAutofit/>
          </a:bodyPr>
          <a:lstStyle/>
          <a:p>
            <a:pPr marL="0" indent="0">
              <a:defRPr/>
            </a:pPr>
            <a:r>
              <a:rPr lang="en-GB" sz="1800" u="sng" dirty="0" smtClean="0"/>
              <a:t>Pour les PME:</a:t>
            </a:r>
          </a:p>
          <a:p>
            <a:pPr marL="0" indent="0">
              <a:defRPr/>
            </a:pPr>
            <a:r>
              <a:rPr lang="en-GB" sz="1800" dirty="0" smtClean="0"/>
              <a:t>Version web-based </a:t>
            </a:r>
            <a:r>
              <a:rPr lang="en-GB" sz="1800" dirty="0" smtClean="0">
                <a:solidFill>
                  <a:srgbClr val="C00000"/>
                </a:solidFill>
              </a:rPr>
              <a:t>(</a:t>
            </a:r>
            <a:r>
              <a:rPr lang="en-GB" sz="1800" dirty="0" err="1" smtClean="0">
                <a:solidFill>
                  <a:srgbClr val="C00000"/>
                </a:solidFill>
              </a:rPr>
              <a:t>Partenaire</a:t>
            </a:r>
            <a:r>
              <a:rPr lang="en-GB" sz="1800" dirty="0" smtClean="0">
                <a:solidFill>
                  <a:srgbClr val="C00000"/>
                </a:solidFill>
              </a:rPr>
              <a:t> FRED et CRP Henri Tudor)</a:t>
            </a:r>
            <a:endParaRPr lang="en-GB" sz="1800" dirty="0" smtClean="0"/>
          </a:p>
          <a:p>
            <a:pPr marL="285750" indent="-285750">
              <a:buFont typeface="Arial" pitchFamily="34" charset="0"/>
              <a:buChar char="•"/>
              <a:defRPr/>
            </a:pPr>
            <a:endParaRPr lang="en-GB" sz="1000" dirty="0" smtClean="0"/>
          </a:p>
          <a:p>
            <a:pPr marL="285750" indent="-285750">
              <a:buFont typeface="Arial" pitchFamily="34" charset="0"/>
              <a:buChar char="•"/>
              <a:defRPr/>
            </a:pPr>
            <a:r>
              <a:rPr lang="en-GB" sz="1800" dirty="0" err="1" smtClean="0"/>
              <a:t>Offre</a:t>
            </a:r>
            <a:r>
              <a:rPr lang="en-GB" sz="1800" dirty="0" smtClean="0"/>
              <a:t> </a:t>
            </a:r>
            <a:r>
              <a:rPr lang="en-GB" sz="1800" dirty="0"/>
              <a:t>commune (à </a:t>
            </a:r>
            <a:r>
              <a:rPr lang="en-GB" sz="1800" dirty="0" err="1"/>
              <a:t>définir</a:t>
            </a:r>
            <a:r>
              <a:rPr lang="en-GB" sz="1800" dirty="0"/>
              <a:t>) du </a:t>
            </a:r>
            <a:r>
              <a:rPr lang="en-GB" sz="1800" dirty="0" err="1"/>
              <a:t>Partenaire</a:t>
            </a:r>
            <a:r>
              <a:rPr lang="en-GB" sz="1800" dirty="0"/>
              <a:t> FRED et du CRP Henri Tudor</a:t>
            </a:r>
          </a:p>
          <a:p>
            <a:pPr lvl="1">
              <a:buFont typeface="Wingdings"/>
              <a:buChar char="Ø"/>
              <a:defRPr/>
            </a:pPr>
            <a:r>
              <a:rPr lang="en-GB" sz="1500" b="0" dirty="0" err="1" smtClean="0">
                <a:solidFill>
                  <a:srgbClr val="000000"/>
                </a:solidFill>
              </a:rPr>
              <a:t>Accès</a:t>
            </a:r>
            <a:r>
              <a:rPr lang="en-GB" sz="1500" b="0" dirty="0" smtClean="0">
                <a:solidFill>
                  <a:srgbClr val="000000"/>
                </a:solidFill>
              </a:rPr>
              <a:t> à la version web-based </a:t>
            </a:r>
            <a:r>
              <a:rPr lang="en-GB" sz="1500" b="0" dirty="0" err="1" smtClean="0">
                <a:solidFill>
                  <a:srgbClr val="000000"/>
                </a:solidFill>
              </a:rPr>
              <a:t>hébergée</a:t>
            </a:r>
            <a:r>
              <a:rPr lang="en-GB" sz="1500" b="0" dirty="0" smtClean="0">
                <a:solidFill>
                  <a:srgbClr val="000000"/>
                </a:solidFill>
              </a:rPr>
              <a:t> chez le CRP Henri Tudor  pour le </a:t>
            </a:r>
            <a:r>
              <a:rPr lang="en-GB" sz="1500" b="0" dirty="0">
                <a:solidFill>
                  <a:srgbClr val="000000"/>
                </a:solidFill>
              </a:rPr>
              <a:t>client (</a:t>
            </a:r>
            <a:r>
              <a:rPr lang="en-GB" sz="1500" b="0" dirty="0" smtClean="0">
                <a:solidFill>
                  <a:srgbClr val="000000"/>
                </a:solidFill>
              </a:rPr>
              <a:t>PME)</a:t>
            </a:r>
          </a:p>
          <a:p>
            <a:pPr lvl="1">
              <a:buFont typeface="Arial" pitchFamily="34" charset="0"/>
              <a:buChar char="•"/>
              <a:defRPr/>
            </a:pPr>
            <a:r>
              <a:rPr lang="en-GB" sz="1500" b="0" dirty="0" err="1" smtClean="0">
                <a:solidFill>
                  <a:srgbClr val="000000"/>
                </a:solidFill>
              </a:rPr>
              <a:t>Une</a:t>
            </a:r>
            <a:r>
              <a:rPr lang="en-GB" sz="1500" b="0" dirty="0" smtClean="0">
                <a:solidFill>
                  <a:srgbClr val="000000"/>
                </a:solidFill>
              </a:rPr>
              <a:t> formation </a:t>
            </a:r>
            <a:r>
              <a:rPr lang="en-GB" sz="1500" b="0" dirty="0" err="1" smtClean="0">
                <a:solidFill>
                  <a:srgbClr val="000000"/>
                </a:solidFill>
              </a:rPr>
              <a:t>doit</a:t>
            </a:r>
            <a:r>
              <a:rPr lang="en-GB" sz="1500" b="0" dirty="0" smtClean="0">
                <a:solidFill>
                  <a:srgbClr val="000000"/>
                </a:solidFill>
              </a:rPr>
              <a:t> </a:t>
            </a:r>
            <a:r>
              <a:rPr lang="en-GB" sz="1500" b="0" dirty="0" err="1" smtClean="0">
                <a:solidFill>
                  <a:srgbClr val="000000"/>
                </a:solidFill>
              </a:rPr>
              <a:t>être</a:t>
            </a:r>
            <a:r>
              <a:rPr lang="en-GB" sz="1500" b="0" dirty="0" smtClean="0">
                <a:solidFill>
                  <a:srgbClr val="000000"/>
                </a:solidFill>
              </a:rPr>
              <a:t> </a:t>
            </a:r>
            <a:r>
              <a:rPr lang="en-GB" sz="1500" b="0" dirty="0" err="1" smtClean="0">
                <a:solidFill>
                  <a:srgbClr val="000000"/>
                </a:solidFill>
              </a:rPr>
              <a:t>donnée</a:t>
            </a:r>
            <a:r>
              <a:rPr lang="en-GB" sz="1500" b="0" dirty="0" smtClean="0">
                <a:solidFill>
                  <a:srgbClr val="000000"/>
                </a:solidFill>
              </a:rPr>
              <a:t> au client, et un </a:t>
            </a:r>
            <a:r>
              <a:rPr lang="en-GB" sz="1500" b="0" dirty="0" err="1" smtClean="0">
                <a:solidFill>
                  <a:srgbClr val="000000"/>
                </a:solidFill>
              </a:rPr>
              <a:t>accompagnement</a:t>
            </a:r>
            <a:endParaRPr lang="en-GB" sz="1500" b="0" dirty="0" smtClean="0">
              <a:solidFill>
                <a:srgbClr val="000000"/>
              </a:solidFill>
            </a:endParaRPr>
          </a:p>
          <a:p>
            <a:pPr lvl="1">
              <a:buFont typeface="Wingdings"/>
              <a:buChar char="Ø"/>
              <a:defRPr/>
            </a:pPr>
            <a:r>
              <a:rPr lang="en-GB" sz="1500" b="0" dirty="0" smtClean="0">
                <a:solidFill>
                  <a:srgbClr val="000000"/>
                </a:solidFill>
              </a:rPr>
              <a:t>Les </a:t>
            </a:r>
            <a:r>
              <a:rPr lang="en-GB" sz="1500" b="0" dirty="0" err="1" smtClean="0">
                <a:solidFill>
                  <a:srgbClr val="000000"/>
                </a:solidFill>
              </a:rPr>
              <a:t>droits</a:t>
            </a:r>
            <a:r>
              <a:rPr lang="en-GB" sz="1500" b="0" dirty="0" smtClean="0">
                <a:solidFill>
                  <a:srgbClr val="000000"/>
                </a:solidFill>
              </a:rPr>
              <a:t> </a:t>
            </a:r>
            <a:r>
              <a:rPr lang="en-GB" sz="1500" b="0" dirty="0" err="1" smtClean="0">
                <a:solidFill>
                  <a:srgbClr val="000000"/>
                </a:solidFill>
              </a:rPr>
              <a:t>concédés</a:t>
            </a:r>
            <a:r>
              <a:rPr lang="en-GB" sz="1500" b="0" dirty="0" smtClean="0">
                <a:solidFill>
                  <a:srgbClr val="000000"/>
                </a:solidFill>
              </a:rPr>
              <a:t> à la PME: </a:t>
            </a:r>
          </a:p>
          <a:p>
            <a:pPr lvl="1">
              <a:buFont typeface="Arial" pitchFamily="34" charset="0"/>
              <a:buChar char="•"/>
              <a:defRPr/>
            </a:pPr>
            <a:r>
              <a:rPr lang="en-GB" sz="1500" b="0" dirty="0" smtClean="0">
                <a:solidFill>
                  <a:srgbClr val="000000"/>
                </a:solidFill>
              </a:rPr>
              <a:t>Utilisation </a:t>
            </a:r>
            <a:r>
              <a:rPr lang="en-GB" sz="1500" b="0" dirty="0" err="1">
                <a:solidFill>
                  <a:srgbClr val="000000"/>
                </a:solidFill>
              </a:rPr>
              <a:t>d’ECOPACT</a:t>
            </a:r>
            <a:r>
              <a:rPr lang="en-GB" sz="1500" b="0" dirty="0">
                <a:solidFill>
                  <a:srgbClr val="000000"/>
                </a:solidFill>
              </a:rPr>
              <a:t> </a:t>
            </a:r>
            <a:r>
              <a:rPr lang="en-GB" sz="1500" b="0" dirty="0" err="1" smtClean="0">
                <a:solidFill>
                  <a:srgbClr val="000000"/>
                </a:solidFill>
              </a:rPr>
              <a:t>Mécanique</a:t>
            </a:r>
            <a:r>
              <a:rPr lang="en-GB" sz="1500" b="0" dirty="0" smtClean="0">
                <a:solidFill>
                  <a:srgbClr val="000000"/>
                </a:solidFill>
              </a:rPr>
              <a:t> à </a:t>
            </a:r>
            <a:r>
              <a:rPr lang="en-GB" sz="1500" b="0" dirty="0">
                <a:solidFill>
                  <a:srgbClr val="000000"/>
                </a:solidFill>
              </a:rPr>
              <a:t>des fins </a:t>
            </a:r>
            <a:r>
              <a:rPr lang="en-GB" sz="1500" b="0" dirty="0" smtClean="0">
                <a:solidFill>
                  <a:srgbClr val="000000"/>
                </a:solidFill>
              </a:rPr>
              <a:t>internes non-</a:t>
            </a:r>
            <a:r>
              <a:rPr lang="en-GB" sz="1500" b="0" dirty="0" err="1" smtClean="0">
                <a:solidFill>
                  <a:srgbClr val="000000"/>
                </a:solidFill>
              </a:rPr>
              <a:t>commerciales</a:t>
            </a:r>
            <a:r>
              <a:rPr lang="en-GB" sz="1500" b="0" dirty="0" smtClean="0">
                <a:solidFill>
                  <a:srgbClr val="000000"/>
                </a:solidFill>
              </a:rPr>
              <a:t>, </a:t>
            </a:r>
            <a:r>
              <a:rPr lang="en-GB" sz="1500" b="0" dirty="0" err="1" smtClean="0">
                <a:solidFill>
                  <a:srgbClr val="000000"/>
                </a:solidFill>
              </a:rPr>
              <a:t>exclusivement</a:t>
            </a:r>
            <a:r>
              <a:rPr lang="en-GB" sz="1500" b="0" dirty="0" smtClean="0">
                <a:solidFill>
                  <a:srgbClr val="000000"/>
                </a:solidFill>
              </a:rPr>
              <a:t> pour le </a:t>
            </a:r>
            <a:r>
              <a:rPr lang="en-GB" sz="1500" b="0" dirty="0" err="1" smtClean="0">
                <a:solidFill>
                  <a:srgbClr val="000000"/>
                </a:solidFill>
              </a:rPr>
              <a:t>domaine</a:t>
            </a:r>
            <a:r>
              <a:rPr lang="en-GB" sz="1500" b="0" dirty="0" smtClean="0">
                <a:solidFill>
                  <a:srgbClr val="000000"/>
                </a:solidFill>
              </a:rPr>
              <a:t> de la </a:t>
            </a:r>
            <a:r>
              <a:rPr lang="en-GB" sz="1500" b="0" dirty="0" err="1" smtClean="0">
                <a:solidFill>
                  <a:srgbClr val="000000"/>
                </a:solidFill>
              </a:rPr>
              <a:t>mécanique</a:t>
            </a:r>
            <a:r>
              <a:rPr lang="en-GB" sz="1500" b="0" dirty="0" smtClean="0">
                <a:solidFill>
                  <a:srgbClr val="000000"/>
                </a:solidFill>
              </a:rPr>
              <a:t> </a:t>
            </a:r>
          </a:p>
          <a:p>
            <a:pPr marL="0" indent="0">
              <a:defRPr/>
            </a:pPr>
            <a:endParaRPr lang="en-GB" sz="700" dirty="0" smtClean="0"/>
          </a:p>
          <a:p>
            <a:pPr>
              <a:buFont typeface="Arial" pitchFamily="34" charset="0"/>
              <a:buChar char="•"/>
              <a:defRPr/>
            </a:pPr>
            <a:r>
              <a:rPr lang="en-GB" sz="1800" dirty="0" smtClean="0"/>
              <a:t>Le </a:t>
            </a:r>
            <a:r>
              <a:rPr lang="en-GB" sz="1800" dirty="0" err="1" smtClean="0"/>
              <a:t>coût</a:t>
            </a:r>
            <a:r>
              <a:rPr lang="en-GB" sz="1800" dirty="0" smtClean="0"/>
              <a:t> </a:t>
            </a:r>
            <a:r>
              <a:rPr lang="en-GB" sz="1800" dirty="0" err="1" smtClean="0"/>
              <a:t>couvrira</a:t>
            </a:r>
            <a:r>
              <a:rPr lang="en-GB" sz="1800" dirty="0" smtClean="0"/>
              <a:t> </a:t>
            </a:r>
          </a:p>
          <a:p>
            <a:pPr lvl="1">
              <a:buFont typeface="Arial" pitchFamily="34" charset="0"/>
              <a:buChar char="•"/>
              <a:defRPr/>
            </a:pPr>
            <a:r>
              <a:rPr lang="en-GB" sz="1500" b="0" dirty="0">
                <a:solidFill>
                  <a:srgbClr val="000000"/>
                </a:solidFill>
              </a:rPr>
              <a:t>L</a:t>
            </a:r>
            <a:r>
              <a:rPr lang="en-GB" sz="1500" b="0" dirty="0" smtClean="0">
                <a:solidFill>
                  <a:srgbClr val="000000"/>
                </a:solidFill>
              </a:rPr>
              <a:t>a formation et </a:t>
            </a:r>
            <a:r>
              <a:rPr lang="en-GB" sz="1500" b="0" dirty="0" err="1" smtClean="0">
                <a:solidFill>
                  <a:srgbClr val="000000"/>
                </a:solidFill>
              </a:rPr>
              <a:t>l’accompagnement</a:t>
            </a:r>
            <a:endParaRPr lang="en-GB" sz="1500" b="0" dirty="0" smtClean="0">
              <a:solidFill>
                <a:srgbClr val="000000"/>
              </a:solidFill>
            </a:endParaRPr>
          </a:p>
          <a:p>
            <a:pPr marL="0" indent="0">
              <a:defRPr/>
            </a:pPr>
            <a:endParaRPr lang="en-GB" sz="1000" dirty="0" smtClean="0"/>
          </a:p>
          <a:p>
            <a:pPr marL="342900" lvl="1" indent="-342900">
              <a:buClr>
                <a:srgbClr val="006EAB"/>
              </a:buClr>
              <a:buFont typeface="Arial" pitchFamily="34" charset="0"/>
              <a:buChar char="•"/>
              <a:defRPr/>
            </a:pPr>
            <a:r>
              <a:rPr lang="en-GB" sz="1600" dirty="0" err="1" smtClean="0">
                <a:solidFill>
                  <a:srgbClr val="000000"/>
                </a:solidFill>
              </a:rPr>
              <a:t>Dans</a:t>
            </a:r>
            <a:r>
              <a:rPr lang="en-GB" sz="1600" dirty="0" smtClean="0">
                <a:solidFill>
                  <a:srgbClr val="000000"/>
                </a:solidFill>
              </a:rPr>
              <a:t> le </a:t>
            </a:r>
            <a:r>
              <a:rPr lang="en-GB" sz="1600" dirty="0" err="1" smtClean="0">
                <a:solidFill>
                  <a:srgbClr val="000000"/>
                </a:solidFill>
              </a:rPr>
              <a:t>cas</a:t>
            </a:r>
            <a:r>
              <a:rPr lang="en-GB" sz="1600" dirty="0" smtClean="0">
                <a:solidFill>
                  <a:srgbClr val="000000"/>
                </a:solidFill>
              </a:rPr>
              <a:t> d’un </a:t>
            </a:r>
            <a:r>
              <a:rPr lang="en-GB" sz="1600" dirty="0" err="1" smtClean="0">
                <a:solidFill>
                  <a:srgbClr val="000000"/>
                </a:solidFill>
              </a:rPr>
              <a:t>accès</a:t>
            </a:r>
            <a:r>
              <a:rPr lang="en-GB" sz="1600" dirty="0" smtClean="0">
                <a:solidFill>
                  <a:srgbClr val="000000"/>
                </a:solidFill>
              </a:rPr>
              <a:t> au </a:t>
            </a:r>
            <a:r>
              <a:rPr lang="en-GB" sz="1600" dirty="0" err="1" smtClean="0">
                <a:solidFill>
                  <a:srgbClr val="000000"/>
                </a:solidFill>
              </a:rPr>
              <a:t>troisième</a:t>
            </a:r>
            <a:r>
              <a:rPr lang="en-GB" sz="1600" dirty="0" smtClean="0">
                <a:solidFill>
                  <a:srgbClr val="000000"/>
                </a:solidFill>
              </a:rPr>
              <a:t> </a:t>
            </a:r>
            <a:r>
              <a:rPr lang="en-GB" sz="1600" dirty="0" err="1" smtClean="0">
                <a:solidFill>
                  <a:srgbClr val="000000"/>
                </a:solidFill>
              </a:rPr>
              <a:t>niveau</a:t>
            </a:r>
            <a:r>
              <a:rPr lang="en-GB" sz="1600" dirty="0" smtClean="0">
                <a:solidFill>
                  <a:srgbClr val="000000"/>
                </a:solidFill>
              </a:rPr>
              <a:t> de </a:t>
            </a:r>
            <a:r>
              <a:rPr lang="en-GB" sz="1600" dirty="0" err="1" smtClean="0">
                <a:solidFill>
                  <a:srgbClr val="000000"/>
                </a:solidFill>
              </a:rPr>
              <a:t>résultats</a:t>
            </a:r>
            <a:r>
              <a:rPr lang="en-GB" sz="1600" dirty="0" smtClean="0">
                <a:solidFill>
                  <a:srgbClr val="000000"/>
                </a:solidFill>
              </a:rPr>
              <a:t>: </a:t>
            </a:r>
            <a:r>
              <a:rPr lang="en-GB" sz="1600" dirty="0">
                <a:solidFill>
                  <a:srgbClr val="000000"/>
                </a:solidFill>
              </a:rPr>
              <a:t>Conditions </a:t>
            </a:r>
            <a:r>
              <a:rPr lang="en-GB" sz="1600" dirty="0" err="1" smtClean="0">
                <a:solidFill>
                  <a:srgbClr val="000000"/>
                </a:solidFill>
              </a:rPr>
              <a:t>d’accès</a:t>
            </a:r>
            <a:r>
              <a:rPr lang="en-GB" sz="1600" dirty="0" smtClean="0">
                <a:solidFill>
                  <a:srgbClr val="000000"/>
                </a:solidFill>
              </a:rPr>
              <a:t> </a:t>
            </a:r>
            <a:r>
              <a:rPr lang="en-GB" sz="1600" dirty="0">
                <a:solidFill>
                  <a:srgbClr val="000000"/>
                </a:solidFill>
              </a:rPr>
              <a:t>à </a:t>
            </a:r>
            <a:r>
              <a:rPr lang="en-GB" sz="1600" dirty="0" err="1">
                <a:solidFill>
                  <a:srgbClr val="000000"/>
                </a:solidFill>
              </a:rPr>
              <a:t>définir</a:t>
            </a:r>
            <a:r>
              <a:rPr lang="en-GB" sz="1600" dirty="0">
                <a:solidFill>
                  <a:srgbClr val="000000"/>
                </a:solidFill>
              </a:rPr>
              <a:t> en </a:t>
            </a:r>
            <a:r>
              <a:rPr lang="en-GB" sz="1600" dirty="0" err="1">
                <a:solidFill>
                  <a:srgbClr val="000000"/>
                </a:solidFill>
              </a:rPr>
              <a:t>fonction</a:t>
            </a:r>
            <a:r>
              <a:rPr lang="en-GB" sz="1600" dirty="0">
                <a:solidFill>
                  <a:srgbClr val="000000"/>
                </a:solidFill>
              </a:rPr>
              <a:t> des conditions </a:t>
            </a:r>
            <a:r>
              <a:rPr lang="en-GB" sz="1600" dirty="0" err="1">
                <a:solidFill>
                  <a:srgbClr val="000000"/>
                </a:solidFill>
              </a:rPr>
              <a:t>ecoinvent</a:t>
            </a:r>
            <a:r>
              <a:rPr lang="en-GB" sz="1600" dirty="0">
                <a:solidFill>
                  <a:srgbClr val="000000"/>
                </a:solidFill>
              </a:rPr>
              <a:t>, </a:t>
            </a:r>
            <a:r>
              <a:rPr lang="en-GB" sz="1600" dirty="0" err="1">
                <a:solidFill>
                  <a:srgbClr val="000000"/>
                </a:solidFill>
              </a:rPr>
              <a:t>selon</a:t>
            </a:r>
            <a:r>
              <a:rPr lang="en-GB" sz="1600" dirty="0">
                <a:solidFill>
                  <a:srgbClr val="000000"/>
                </a:solidFill>
              </a:rPr>
              <a:t> le </a:t>
            </a:r>
            <a:r>
              <a:rPr lang="en-GB" sz="1600" dirty="0" err="1">
                <a:solidFill>
                  <a:srgbClr val="000000"/>
                </a:solidFill>
              </a:rPr>
              <a:t>nombre</a:t>
            </a:r>
            <a:r>
              <a:rPr lang="en-GB" sz="1600" dirty="0">
                <a:solidFill>
                  <a:srgbClr val="000000"/>
                </a:solidFill>
              </a:rPr>
              <a:t> </a:t>
            </a:r>
            <a:r>
              <a:rPr lang="en-GB" sz="1600" dirty="0" err="1">
                <a:solidFill>
                  <a:srgbClr val="000000"/>
                </a:solidFill>
              </a:rPr>
              <a:t>d’indicateurs</a:t>
            </a:r>
            <a:r>
              <a:rPr lang="en-GB" sz="1600" dirty="0">
                <a:solidFill>
                  <a:srgbClr val="000000"/>
                </a:solidFill>
              </a:rPr>
              <a:t> de </a:t>
            </a:r>
            <a:r>
              <a:rPr lang="en-GB" sz="1600" dirty="0" err="1">
                <a:solidFill>
                  <a:srgbClr val="000000"/>
                </a:solidFill>
              </a:rPr>
              <a:t>résultats</a:t>
            </a:r>
            <a:r>
              <a:rPr lang="en-GB" sz="1600" dirty="0">
                <a:solidFill>
                  <a:srgbClr val="000000"/>
                </a:solidFill>
              </a:rPr>
              <a:t> </a:t>
            </a:r>
            <a:r>
              <a:rPr lang="en-GB" sz="1600" dirty="0" err="1">
                <a:solidFill>
                  <a:srgbClr val="000000"/>
                </a:solidFill>
              </a:rPr>
              <a:t>présentés</a:t>
            </a:r>
            <a:r>
              <a:rPr lang="en-GB" sz="1600" dirty="0">
                <a:solidFill>
                  <a:srgbClr val="000000"/>
                </a:solidFill>
              </a:rPr>
              <a:t>. </a:t>
            </a:r>
            <a:endParaRPr lang="en-GB" sz="1600" dirty="0" smtClean="0">
              <a:solidFill>
                <a:srgbClr val="000000"/>
              </a:solidFill>
            </a:endParaRPr>
          </a:p>
          <a:p>
            <a:pPr>
              <a:buFont typeface="Arial" pitchFamily="34" charset="0"/>
              <a:buChar char="•"/>
              <a:defRPr/>
            </a:pPr>
            <a:r>
              <a:rPr lang="en-GB" sz="1600" dirty="0" err="1" smtClean="0"/>
              <a:t>Mise</a:t>
            </a:r>
            <a:r>
              <a:rPr lang="en-GB" sz="1600" dirty="0" smtClean="0"/>
              <a:t> en place d’un service support par le CRP Henri Tudor pour la maintenance de </a:t>
            </a:r>
            <a:r>
              <a:rPr lang="en-GB" sz="1600" dirty="0" err="1" smtClean="0"/>
              <a:t>l’outil</a:t>
            </a:r>
            <a:r>
              <a:rPr lang="en-GB" sz="1600" dirty="0" smtClean="0"/>
              <a:t> (</a:t>
            </a:r>
            <a:r>
              <a:rPr lang="en-GB" sz="1600" dirty="0" err="1" smtClean="0"/>
              <a:t>Mise</a:t>
            </a:r>
            <a:r>
              <a:rPr lang="en-GB" sz="1600" dirty="0" smtClean="0"/>
              <a:t> à jour de la base de </a:t>
            </a:r>
            <a:r>
              <a:rPr lang="en-GB" sz="1600" dirty="0" err="1" smtClean="0"/>
              <a:t>données</a:t>
            </a:r>
            <a:r>
              <a:rPr lang="en-GB" sz="1600" dirty="0" smtClean="0"/>
              <a:t> et debugging)</a:t>
            </a:r>
          </a:p>
        </p:txBody>
      </p:sp>
    </p:spTree>
    <p:extLst>
      <p:ext uri="{BB962C8B-B14F-4D97-AF65-F5344CB8AC3E}">
        <p14:creationId xmlns:p14="http://schemas.microsoft.com/office/powerpoint/2010/main" val="424166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FRED">
      <a:dk1>
        <a:srgbClr val="FFFFFF"/>
      </a:dk1>
      <a:lt1>
        <a:srgbClr val="FFFFFF"/>
      </a:lt1>
      <a:dk2>
        <a:srgbClr val="FFFFFF"/>
      </a:dk2>
      <a:lt2>
        <a:srgbClr val="FFFFFF"/>
      </a:lt2>
      <a:accent1>
        <a:srgbClr val="269447"/>
      </a:accent1>
      <a:accent2>
        <a:srgbClr val="A1AB36"/>
      </a:accent2>
      <a:accent3>
        <a:srgbClr val="7F7F7F"/>
      </a:accent3>
      <a:accent4>
        <a:srgbClr val="7F7F7F"/>
      </a:accent4>
      <a:accent5>
        <a:srgbClr val="7F7F7F"/>
      </a:accent5>
      <a:accent6>
        <a:srgbClr val="7F7F7F"/>
      </a:accent6>
      <a:hlink>
        <a:srgbClr val="7F7F7F"/>
      </a:hlink>
      <a:folHlink>
        <a:srgbClr val="7F7F7F"/>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266</TotalTime>
  <Words>885</Words>
  <Application>Microsoft Office PowerPoint</Application>
  <PresentationFormat>On-screen Show (4:3)</PresentationFormat>
  <Paragraphs>140</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Thème Office</vt:lpstr>
      <vt:lpstr>WP2 – Les outils support à l’éco-conception pour le projet FRED</vt:lpstr>
      <vt:lpstr>WP2 – Les outils support à l’éco-conception pour le projet FRED</vt:lpstr>
      <vt:lpstr>WP2 - Format actuel d’ECOPACT</vt:lpstr>
      <vt:lpstr>WP2 - Format actuel d’ECOPACT</vt:lpstr>
      <vt:lpstr>WP2 - Objectif des développements par le projet FRED: “ECOPACT Mécanique”</vt:lpstr>
      <vt:lpstr>WP2 – Exploitation d’ECOPACT mécanique pendant le projet FRED </vt:lpstr>
      <vt:lpstr>PowerPoint Presentation</vt:lpstr>
      <vt:lpstr>WP2 – Utilisation d’ECOPACT Mécanique  Après le projet </vt:lpstr>
      <vt:lpstr>WP2 – Utilisation d’ECOPACT Mécanique  Après le projet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CHEVRET Sandra</dc:creator>
  <cp:lastModifiedBy>Melanie GUITON</cp:lastModifiedBy>
  <cp:revision>62</cp:revision>
  <dcterms:created xsi:type="dcterms:W3CDTF">2013-02-25T09:15:51Z</dcterms:created>
  <dcterms:modified xsi:type="dcterms:W3CDTF">2013-05-13T08:43:05Z</dcterms:modified>
</cp:coreProperties>
</file>