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2" r:id="rId3"/>
    <p:sldId id="261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2F0BB69-8B15-4210-A224-A82202B0DD2F}">
          <p14:sldIdLst>
            <p14:sldId id="258"/>
            <p14:sldId id="262"/>
            <p14:sldId id="261"/>
            <p14:sldId id="260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1513" autoAdjust="0"/>
  </p:normalViewPr>
  <p:slideViewPr>
    <p:cSldViewPr>
      <p:cViewPr>
        <p:scale>
          <a:sx n="66" d="100"/>
          <a:sy n="66" d="100"/>
        </p:scale>
        <p:origin x="-12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EB8C7-2C82-44ED-95EF-855E2B6826FF}" type="datetimeFigureOut">
              <a:rPr lang="fr-FR" smtClean="0"/>
              <a:pPr/>
              <a:t>12/05/2013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E2D06-49AF-41EA-887F-580AAAD3FE5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66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rme libre 21"/>
          <p:cNvSpPr/>
          <p:nvPr userDrawn="1"/>
        </p:nvSpPr>
        <p:spPr>
          <a:xfrm>
            <a:off x="-88901" y="-37578"/>
            <a:ext cx="9245426" cy="1039660"/>
          </a:xfrm>
          <a:custGeom>
            <a:avLst/>
            <a:gdLst>
              <a:gd name="connsiteX0" fmla="*/ 12526 w 9156526"/>
              <a:gd name="connsiteY0" fmla="*/ 0 h 1027134"/>
              <a:gd name="connsiteX1" fmla="*/ 0 w 9156526"/>
              <a:gd name="connsiteY1" fmla="*/ 1027134 h 1027134"/>
              <a:gd name="connsiteX2" fmla="*/ 9156526 w 9156526"/>
              <a:gd name="connsiteY2" fmla="*/ 551145 h 1027134"/>
              <a:gd name="connsiteX3" fmla="*/ 9156526 w 9156526"/>
              <a:gd name="connsiteY3" fmla="*/ 37578 h 1027134"/>
              <a:gd name="connsiteX4" fmla="*/ 12526 w 9156526"/>
              <a:gd name="connsiteY4" fmla="*/ 0 h 1027134"/>
              <a:gd name="connsiteX0" fmla="*/ 12526 w 9156526"/>
              <a:gd name="connsiteY0" fmla="*/ 12526 h 1039660"/>
              <a:gd name="connsiteX1" fmla="*/ 0 w 9156526"/>
              <a:gd name="connsiteY1" fmla="*/ 1039660 h 1039660"/>
              <a:gd name="connsiteX2" fmla="*/ 9156526 w 9156526"/>
              <a:gd name="connsiteY2" fmla="*/ 563671 h 1039660"/>
              <a:gd name="connsiteX3" fmla="*/ 9156526 w 9156526"/>
              <a:gd name="connsiteY3" fmla="*/ 0 h 1039660"/>
              <a:gd name="connsiteX4" fmla="*/ 12526 w 9156526"/>
              <a:gd name="connsiteY4" fmla="*/ 12526 h 1039660"/>
              <a:gd name="connsiteX0" fmla="*/ 631319 w 9851519"/>
              <a:gd name="connsiteY0" fmla="*/ 12526 h 1039660"/>
              <a:gd name="connsiteX1" fmla="*/ 694993 w 9851519"/>
              <a:gd name="connsiteY1" fmla="*/ 1039660 h 1039660"/>
              <a:gd name="connsiteX2" fmla="*/ 9851519 w 9851519"/>
              <a:gd name="connsiteY2" fmla="*/ 563671 h 1039660"/>
              <a:gd name="connsiteX3" fmla="*/ 9851519 w 9851519"/>
              <a:gd name="connsiteY3" fmla="*/ 0 h 1039660"/>
              <a:gd name="connsiteX4" fmla="*/ 631319 w 9851519"/>
              <a:gd name="connsiteY4" fmla="*/ 12526 h 1039660"/>
              <a:gd name="connsiteX0" fmla="*/ 697108 w 9917308"/>
              <a:gd name="connsiteY0" fmla="*/ 12526 h 1039660"/>
              <a:gd name="connsiteX1" fmla="*/ 671882 w 9917308"/>
              <a:gd name="connsiteY1" fmla="*/ 1039660 h 1039660"/>
              <a:gd name="connsiteX2" fmla="*/ 9917308 w 9917308"/>
              <a:gd name="connsiteY2" fmla="*/ 563671 h 1039660"/>
              <a:gd name="connsiteX3" fmla="*/ 9917308 w 9917308"/>
              <a:gd name="connsiteY3" fmla="*/ 0 h 1039660"/>
              <a:gd name="connsiteX4" fmla="*/ 697108 w 9917308"/>
              <a:gd name="connsiteY4" fmla="*/ 12526 h 1039660"/>
              <a:gd name="connsiteX0" fmla="*/ 25226 w 9245426"/>
              <a:gd name="connsiteY0" fmla="*/ 12526 h 1039660"/>
              <a:gd name="connsiteX1" fmla="*/ 0 w 9245426"/>
              <a:gd name="connsiteY1" fmla="*/ 1039660 h 1039660"/>
              <a:gd name="connsiteX2" fmla="*/ 9245426 w 9245426"/>
              <a:gd name="connsiteY2" fmla="*/ 563671 h 1039660"/>
              <a:gd name="connsiteX3" fmla="*/ 9245426 w 9245426"/>
              <a:gd name="connsiteY3" fmla="*/ 0 h 1039660"/>
              <a:gd name="connsiteX4" fmla="*/ 25226 w 9245426"/>
              <a:gd name="connsiteY4" fmla="*/ 12526 h 103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426" h="1039660">
                <a:moveTo>
                  <a:pt x="25226" y="12526"/>
                </a:moveTo>
                <a:cubicBezTo>
                  <a:pt x="46451" y="354904"/>
                  <a:pt x="12613" y="526093"/>
                  <a:pt x="0" y="1039660"/>
                </a:cubicBezTo>
                <a:lnTo>
                  <a:pt x="9245426" y="563671"/>
                </a:lnTo>
                <a:lnTo>
                  <a:pt x="9245426" y="0"/>
                </a:lnTo>
                <a:lnTo>
                  <a:pt x="25226" y="12526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7016" y="3356992"/>
            <a:ext cx="8856984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3923928" cy="1152128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B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964" y="836712"/>
            <a:ext cx="454298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 userDrawn="1"/>
        </p:nvSpPr>
        <p:spPr>
          <a:xfrm>
            <a:off x="0" y="1084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600" b="1" cap="none" spc="0" dirty="0" smtClean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Fabrication Rapide &amp; Eco-Design</a:t>
            </a:r>
            <a:endParaRPr lang="fr-FR" sz="3600" b="1" cap="none" spc="0" dirty="0">
              <a:ln w="18000">
                <a:solidFill>
                  <a:srgbClr val="92D050"/>
                </a:solidFill>
                <a:prstDash val="solid"/>
                <a:miter lim="800000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28733" y="529249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6">
                    <a:lumMod val="50000"/>
                  </a:schemeClr>
                </a:solidFill>
              </a:rPr>
              <a:t>Programme d’innovation pour la compétitivité des PME de la mécanique, de la machine spéciale, de la déformation et des matériaux dans les régions Wallonie-Lorraine –Luxembourg </a:t>
            </a:r>
            <a:endParaRPr lang="fr-FR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"/>
          <a:stretch/>
        </p:blipFill>
        <p:spPr bwMode="auto">
          <a:xfrm>
            <a:off x="5731094" y="5877272"/>
            <a:ext cx="1796714" cy="8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500" y="5966146"/>
            <a:ext cx="2429611" cy="718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 descr="C:\Users\chevrets\Desktop\Drapeau-europeen_lightbox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906850"/>
            <a:ext cx="1072183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chevrets\Desktop\sans-titre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885" y="5814489"/>
            <a:ext cx="1021435" cy="102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chevrets\Desktop\prf_lorraine.gi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581" y="5892078"/>
            <a:ext cx="827584" cy="86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-72008" y="-99392"/>
            <a:ext cx="8100392" cy="850106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0000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5626-C436-4147-BC63-BC2AF7DD5B95}" type="slidenum">
              <a:rPr lang="fr-BE" smtClean="0"/>
              <a:pPr/>
              <a:t>‹#›</a:t>
            </a:fld>
            <a:endParaRPr lang="fr-BE" dirty="0"/>
          </a:p>
        </p:txBody>
      </p:sp>
      <p:pic>
        <p:nvPicPr>
          <p:cNvPr id="7" name="Image 6" descr="L7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0"/>
            <a:ext cx="871107" cy="476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29880" y="64482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libre 9"/>
          <p:cNvSpPr/>
          <p:nvPr userDrawn="1"/>
        </p:nvSpPr>
        <p:spPr>
          <a:xfrm rot="10800000">
            <a:off x="-180528" y="5949280"/>
            <a:ext cx="9358625" cy="1152128"/>
          </a:xfrm>
          <a:custGeom>
            <a:avLst/>
            <a:gdLst>
              <a:gd name="connsiteX0" fmla="*/ 12526 w 9156526"/>
              <a:gd name="connsiteY0" fmla="*/ 0 h 1027134"/>
              <a:gd name="connsiteX1" fmla="*/ 0 w 9156526"/>
              <a:gd name="connsiteY1" fmla="*/ 1027134 h 1027134"/>
              <a:gd name="connsiteX2" fmla="*/ 9156526 w 9156526"/>
              <a:gd name="connsiteY2" fmla="*/ 551145 h 1027134"/>
              <a:gd name="connsiteX3" fmla="*/ 9156526 w 9156526"/>
              <a:gd name="connsiteY3" fmla="*/ 37578 h 1027134"/>
              <a:gd name="connsiteX4" fmla="*/ 12526 w 9156526"/>
              <a:gd name="connsiteY4" fmla="*/ 0 h 1027134"/>
              <a:gd name="connsiteX0" fmla="*/ 12526 w 9156526"/>
              <a:gd name="connsiteY0" fmla="*/ 12526 h 1039660"/>
              <a:gd name="connsiteX1" fmla="*/ 0 w 9156526"/>
              <a:gd name="connsiteY1" fmla="*/ 1039660 h 1039660"/>
              <a:gd name="connsiteX2" fmla="*/ 9156526 w 9156526"/>
              <a:gd name="connsiteY2" fmla="*/ 563671 h 1039660"/>
              <a:gd name="connsiteX3" fmla="*/ 9156526 w 9156526"/>
              <a:gd name="connsiteY3" fmla="*/ 0 h 1039660"/>
              <a:gd name="connsiteX4" fmla="*/ 12526 w 9156526"/>
              <a:gd name="connsiteY4" fmla="*/ 12526 h 103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526" h="1039660">
                <a:moveTo>
                  <a:pt x="12526" y="12526"/>
                </a:moveTo>
                <a:lnTo>
                  <a:pt x="0" y="1039660"/>
                </a:lnTo>
                <a:lnTo>
                  <a:pt x="9156526" y="563671"/>
                </a:lnTo>
                <a:lnTo>
                  <a:pt x="9156526" y="0"/>
                </a:lnTo>
                <a:lnTo>
                  <a:pt x="12526" y="12526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Forme libre 8"/>
          <p:cNvSpPr/>
          <p:nvPr userDrawn="1"/>
        </p:nvSpPr>
        <p:spPr>
          <a:xfrm>
            <a:off x="-88901" y="-37578"/>
            <a:ext cx="9245426" cy="1039660"/>
          </a:xfrm>
          <a:custGeom>
            <a:avLst/>
            <a:gdLst>
              <a:gd name="connsiteX0" fmla="*/ 12526 w 9156526"/>
              <a:gd name="connsiteY0" fmla="*/ 0 h 1027134"/>
              <a:gd name="connsiteX1" fmla="*/ 0 w 9156526"/>
              <a:gd name="connsiteY1" fmla="*/ 1027134 h 1027134"/>
              <a:gd name="connsiteX2" fmla="*/ 9156526 w 9156526"/>
              <a:gd name="connsiteY2" fmla="*/ 551145 h 1027134"/>
              <a:gd name="connsiteX3" fmla="*/ 9156526 w 9156526"/>
              <a:gd name="connsiteY3" fmla="*/ 37578 h 1027134"/>
              <a:gd name="connsiteX4" fmla="*/ 12526 w 9156526"/>
              <a:gd name="connsiteY4" fmla="*/ 0 h 1027134"/>
              <a:gd name="connsiteX0" fmla="*/ 12526 w 9156526"/>
              <a:gd name="connsiteY0" fmla="*/ 12526 h 1039660"/>
              <a:gd name="connsiteX1" fmla="*/ 0 w 9156526"/>
              <a:gd name="connsiteY1" fmla="*/ 1039660 h 1039660"/>
              <a:gd name="connsiteX2" fmla="*/ 9156526 w 9156526"/>
              <a:gd name="connsiteY2" fmla="*/ 563671 h 1039660"/>
              <a:gd name="connsiteX3" fmla="*/ 9156526 w 9156526"/>
              <a:gd name="connsiteY3" fmla="*/ 0 h 1039660"/>
              <a:gd name="connsiteX4" fmla="*/ 12526 w 9156526"/>
              <a:gd name="connsiteY4" fmla="*/ 12526 h 1039660"/>
              <a:gd name="connsiteX0" fmla="*/ 631319 w 9851519"/>
              <a:gd name="connsiteY0" fmla="*/ 12526 h 1039660"/>
              <a:gd name="connsiteX1" fmla="*/ 694993 w 9851519"/>
              <a:gd name="connsiteY1" fmla="*/ 1039660 h 1039660"/>
              <a:gd name="connsiteX2" fmla="*/ 9851519 w 9851519"/>
              <a:gd name="connsiteY2" fmla="*/ 563671 h 1039660"/>
              <a:gd name="connsiteX3" fmla="*/ 9851519 w 9851519"/>
              <a:gd name="connsiteY3" fmla="*/ 0 h 1039660"/>
              <a:gd name="connsiteX4" fmla="*/ 631319 w 9851519"/>
              <a:gd name="connsiteY4" fmla="*/ 12526 h 1039660"/>
              <a:gd name="connsiteX0" fmla="*/ 697108 w 9917308"/>
              <a:gd name="connsiteY0" fmla="*/ 12526 h 1039660"/>
              <a:gd name="connsiteX1" fmla="*/ 671882 w 9917308"/>
              <a:gd name="connsiteY1" fmla="*/ 1039660 h 1039660"/>
              <a:gd name="connsiteX2" fmla="*/ 9917308 w 9917308"/>
              <a:gd name="connsiteY2" fmla="*/ 563671 h 1039660"/>
              <a:gd name="connsiteX3" fmla="*/ 9917308 w 9917308"/>
              <a:gd name="connsiteY3" fmla="*/ 0 h 1039660"/>
              <a:gd name="connsiteX4" fmla="*/ 697108 w 9917308"/>
              <a:gd name="connsiteY4" fmla="*/ 12526 h 1039660"/>
              <a:gd name="connsiteX0" fmla="*/ 25226 w 9245426"/>
              <a:gd name="connsiteY0" fmla="*/ 12526 h 1039660"/>
              <a:gd name="connsiteX1" fmla="*/ 0 w 9245426"/>
              <a:gd name="connsiteY1" fmla="*/ 1039660 h 1039660"/>
              <a:gd name="connsiteX2" fmla="*/ 9245426 w 9245426"/>
              <a:gd name="connsiteY2" fmla="*/ 563671 h 1039660"/>
              <a:gd name="connsiteX3" fmla="*/ 9245426 w 9245426"/>
              <a:gd name="connsiteY3" fmla="*/ 0 h 1039660"/>
              <a:gd name="connsiteX4" fmla="*/ 25226 w 9245426"/>
              <a:gd name="connsiteY4" fmla="*/ 12526 h 103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426" h="1039660">
                <a:moveTo>
                  <a:pt x="25226" y="12526"/>
                </a:moveTo>
                <a:cubicBezTo>
                  <a:pt x="46451" y="354904"/>
                  <a:pt x="12613" y="526093"/>
                  <a:pt x="0" y="1039660"/>
                </a:cubicBezTo>
                <a:lnTo>
                  <a:pt x="9245426" y="563671"/>
                </a:lnTo>
                <a:lnTo>
                  <a:pt x="9245426" y="0"/>
                </a:lnTo>
                <a:lnTo>
                  <a:pt x="25226" y="12526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1124744"/>
            <a:ext cx="8363272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-171400"/>
            <a:ext cx="8100392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pic>
        <p:nvPicPr>
          <p:cNvPr id="2050" name="Picture 2" descr="C:\Users\chevrets\Desktop\Interreg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5182"/>
            <a:ext cx="1691680" cy="52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345182"/>
            <a:ext cx="792088" cy="52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27"/>
          <p:cNvSpPr>
            <a:spLocks noChangeArrowheads="1"/>
          </p:cNvSpPr>
          <p:nvPr userDrawn="1"/>
        </p:nvSpPr>
        <p:spPr bwMode="auto">
          <a:xfrm>
            <a:off x="2771801" y="6309320"/>
            <a:ext cx="554461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1143000" algn="l"/>
              </a:tabLst>
            </a:pPr>
            <a:r>
              <a:rPr lang="fr-BE" sz="11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Projet </a:t>
            </a:r>
            <a:r>
              <a:rPr lang="fr-BE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cofinancé par le </a:t>
            </a:r>
            <a:r>
              <a:rPr lang="fr-BE" sz="11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fonds </a:t>
            </a:r>
            <a:r>
              <a:rPr lang="fr-BE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européen de développement régional dans le cadre du programme INTERREG IVA Grande Région </a:t>
            </a:r>
            <a:endParaRPr lang="fr-BE" sz="1100" i="1" dirty="0" smtClean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  <a:p>
            <a:pPr>
              <a:tabLst>
                <a:tab pos="1143000" algn="l"/>
              </a:tabLst>
            </a:pPr>
            <a:r>
              <a:rPr lang="fr-BE" sz="1100" i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L’Union </a:t>
            </a:r>
            <a:r>
              <a:rPr lang="fr-BE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européenne investit dans votre avenir</a:t>
            </a:r>
            <a:r>
              <a:rPr lang="fr-FR" sz="1100" i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58880" y="641210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6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000" kern="1200">
          <a:solidFill>
            <a:schemeClr val="accent6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accent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WP4 – Implication des PME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Daryna</a:t>
            </a:r>
            <a:r>
              <a:rPr lang="fr-FR" dirty="0"/>
              <a:t> PANASIUK</a:t>
            </a:r>
          </a:p>
          <a:p>
            <a:r>
              <a:rPr lang="fr-FR" dirty="0" smtClean="0"/>
              <a:t>Mélanie GUITON</a:t>
            </a:r>
          </a:p>
          <a:p>
            <a:r>
              <a:rPr lang="fr-FR" dirty="0" smtClean="0"/>
              <a:t>Emil POPOVICI</a:t>
            </a:r>
          </a:p>
          <a:p>
            <a:r>
              <a:rPr lang="fr-FR" dirty="0" smtClean="0"/>
              <a:t>Enrico BENETTO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481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432048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du projet FRED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000" dirty="0" smtClean="0"/>
              <a:t>Identification des </a:t>
            </a:r>
            <a:r>
              <a:rPr lang="fr-FR" sz="2000" dirty="0"/>
              <a:t>problématiques </a:t>
            </a:r>
            <a:r>
              <a:rPr lang="fr-FR" sz="2000" dirty="0" smtClean="0"/>
              <a:t>des PME/PMI de </a:t>
            </a:r>
            <a:r>
              <a:rPr lang="fr-FR" sz="2000" dirty="0"/>
              <a:t>la </a:t>
            </a:r>
            <a:r>
              <a:rPr lang="fr-FR" sz="2000" dirty="0" smtClean="0"/>
              <a:t>mécanique.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000" dirty="0" smtClean="0"/>
              <a:t>Identification des voies d’évolution </a:t>
            </a:r>
            <a:r>
              <a:rPr lang="fr-FR" sz="2000" dirty="0"/>
              <a:t>vers la fabrication rapide et </a:t>
            </a:r>
            <a:r>
              <a:rPr lang="fr-FR" sz="2000" dirty="0" smtClean="0"/>
              <a:t>l’</a:t>
            </a:r>
            <a:r>
              <a:rPr lang="fr-FR" sz="2000" dirty="0" err="1" smtClean="0"/>
              <a:t>éco-conception</a:t>
            </a:r>
            <a:r>
              <a:rPr lang="fr-FR" sz="2000" dirty="0"/>
              <a:t>.</a:t>
            </a:r>
            <a:endParaRPr lang="fr-FR" sz="2000" dirty="0" smtClean="0"/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000" dirty="0"/>
              <a:t> Elaboration d’une base de données spécifique aux procédés </a:t>
            </a:r>
            <a:r>
              <a:rPr lang="fr-FR" sz="2000" dirty="0" smtClean="0"/>
              <a:t>du </a:t>
            </a:r>
            <a:r>
              <a:rPr lang="fr-FR" sz="2000" dirty="0"/>
              <a:t>secteur </a:t>
            </a:r>
            <a:r>
              <a:rPr lang="fr-FR" sz="2000" dirty="0" smtClean="0"/>
              <a:t>mécanique.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 smtClean="0"/>
              <a:t>Validation avec </a:t>
            </a:r>
            <a:r>
              <a:rPr lang="fr-FR" sz="2100" dirty="0"/>
              <a:t>des </a:t>
            </a:r>
            <a:r>
              <a:rPr lang="fr-FR" sz="2100" dirty="0" smtClean="0"/>
              <a:t>entreprises.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 smtClean="0"/>
              <a:t>Diffusion  </a:t>
            </a:r>
            <a:r>
              <a:rPr lang="fr-FR" sz="2100" dirty="0"/>
              <a:t>auprès des </a:t>
            </a:r>
            <a:r>
              <a:rPr lang="fr-FR" sz="2100" dirty="0" smtClean="0"/>
              <a:t>entreprises.</a:t>
            </a:r>
            <a:endParaRPr lang="fr-FR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600200"/>
            <a:ext cx="4464496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de l’entr</a:t>
            </a:r>
            <a:r>
              <a:rPr lang="fr-FR" dirty="0"/>
              <a:t>eprise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/>
              <a:t>Identification </a:t>
            </a:r>
            <a:r>
              <a:rPr lang="fr-FR" sz="2100" dirty="0" smtClean="0"/>
              <a:t>de voies vers l’</a:t>
            </a:r>
            <a:r>
              <a:rPr lang="fr-FR" sz="2100" dirty="0" err="1" smtClean="0"/>
              <a:t>éco-conception</a:t>
            </a:r>
            <a:r>
              <a:rPr lang="fr-FR" sz="2100" dirty="0"/>
              <a:t> </a:t>
            </a:r>
            <a:r>
              <a:rPr lang="fr-FR" sz="2100" dirty="0" smtClean="0"/>
              <a:t>et la </a:t>
            </a:r>
            <a:r>
              <a:rPr lang="fr-FR" sz="2100" dirty="0"/>
              <a:t>fabrication rapide 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 smtClean="0"/>
              <a:t>Démarquage de la concurrence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 smtClean="0">
                <a:solidFill>
                  <a:schemeClr val="accent6">
                    <a:lumMod val="50000"/>
                  </a:schemeClr>
                </a:solidFill>
              </a:rPr>
              <a:t>Réponse </a:t>
            </a:r>
            <a:r>
              <a:rPr lang="fr-FR" sz="2100" dirty="0">
                <a:solidFill>
                  <a:schemeClr val="accent6">
                    <a:lumMod val="50000"/>
                  </a:schemeClr>
                </a:solidFill>
              </a:rPr>
              <a:t>au:</a:t>
            </a:r>
          </a:p>
          <a:p>
            <a:pPr marL="569913" lvl="1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1700" dirty="0" smtClean="0">
                <a:solidFill>
                  <a:schemeClr val="accent6">
                    <a:lumMod val="50000"/>
                  </a:schemeClr>
                </a:solidFill>
              </a:rPr>
              <a:t>Cadre </a:t>
            </a:r>
            <a:r>
              <a:rPr lang="fr-FR" sz="1700" dirty="0">
                <a:solidFill>
                  <a:schemeClr val="accent6">
                    <a:lumMod val="50000"/>
                  </a:schemeClr>
                </a:solidFill>
              </a:rPr>
              <a:t>réglementaire</a:t>
            </a:r>
          </a:p>
          <a:p>
            <a:pPr marL="569913" lvl="1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1700" dirty="0">
                <a:solidFill>
                  <a:schemeClr val="accent6">
                    <a:lumMod val="50000"/>
                  </a:schemeClr>
                </a:solidFill>
              </a:rPr>
              <a:t>Attentes des clients</a:t>
            </a:r>
          </a:p>
          <a:p>
            <a:pPr marL="569913" lvl="1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1700" dirty="0">
                <a:solidFill>
                  <a:schemeClr val="accent6">
                    <a:lumMod val="50000"/>
                  </a:schemeClr>
                </a:solidFill>
              </a:rPr>
              <a:t>Contraintes du </a:t>
            </a:r>
            <a:r>
              <a:rPr lang="fr-FR" sz="1700" dirty="0" smtClean="0">
                <a:solidFill>
                  <a:schemeClr val="accent6">
                    <a:lumMod val="50000"/>
                  </a:schemeClr>
                </a:solidFill>
              </a:rPr>
              <a:t>temps, coût et qualité</a:t>
            </a:r>
            <a:endParaRPr lang="fr-FR" sz="1700" dirty="0">
              <a:solidFill>
                <a:schemeClr val="accent6">
                  <a:lumMod val="50000"/>
                </a:schemeClr>
              </a:solidFill>
            </a:endParaRP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 smtClean="0"/>
              <a:t>Amélioration de potentiel de diversification</a:t>
            </a:r>
          </a:p>
          <a:p>
            <a:pPr marL="569913" lvl="1" indent="-168275" algn="just">
              <a:spcBef>
                <a:spcPts val="1200"/>
              </a:spcBef>
              <a:buFont typeface="Arial" pitchFamily="34" charset="0"/>
              <a:buChar char="•"/>
            </a:pPr>
            <a:endParaRPr lang="fr-FR" sz="17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WP4:</a:t>
            </a:r>
            <a:r>
              <a:rPr lang="fr-FR" dirty="0"/>
              <a:t> proposition d'un road-</a:t>
            </a:r>
            <a:r>
              <a:rPr lang="fr-FR" dirty="0" err="1"/>
              <a:t>map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052736"/>
            <a:ext cx="8363272" cy="5040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800" kern="1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Objectifs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806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WP4:</a:t>
            </a:r>
            <a:r>
              <a:rPr lang="fr-FR" dirty="0"/>
              <a:t> proposition </a:t>
            </a:r>
            <a:r>
              <a:rPr lang="fr-FR" dirty="0" smtClean="0"/>
              <a:t>d'un road-</a:t>
            </a:r>
            <a:r>
              <a:rPr lang="fr-FR" dirty="0" err="1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405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Contact: par téléphone ou via mail</a:t>
            </a:r>
          </a:p>
          <a:p>
            <a:pPr marL="0" indent="0">
              <a:buNone/>
            </a:pPr>
            <a:r>
              <a:rPr lang="fr-FR" dirty="0" smtClean="0"/>
              <a:t>1. Premier entretien</a:t>
            </a:r>
          </a:p>
          <a:p>
            <a:pPr lvl="1"/>
            <a:r>
              <a:rPr lang="fr-FR" dirty="0" smtClean="0"/>
              <a:t>Participants: CRTE, dirigent </a:t>
            </a:r>
            <a:r>
              <a:rPr lang="fr-FR" dirty="0"/>
              <a:t>de l’entreprise </a:t>
            </a:r>
            <a:endParaRPr lang="fr-FR" dirty="0" smtClean="0"/>
          </a:p>
          <a:p>
            <a:pPr lvl="1"/>
            <a:r>
              <a:rPr lang="fr-FR" dirty="0" smtClean="0"/>
              <a:t>Contenu:</a:t>
            </a:r>
          </a:p>
          <a:p>
            <a:pPr lvl="2"/>
            <a:r>
              <a:rPr lang="fr-FR" dirty="0"/>
              <a:t>présentation du projet, sa mise en œuvre et sa valeur ajoutée pour l’entreprise ;</a:t>
            </a:r>
            <a:endParaRPr lang="en-US" dirty="0"/>
          </a:p>
          <a:p>
            <a:pPr lvl="2"/>
            <a:r>
              <a:rPr lang="fr-FR" dirty="0"/>
              <a:t>discussion  sur le métier, les compétences et les activités de l’entreprise ;</a:t>
            </a:r>
            <a:endParaRPr lang="en-US" dirty="0"/>
          </a:p>
          <a:p>
            <a:pPr lvl="2"/>
            <a:r>
              <a:rPr lang="fr-FR" dirty="0"/>
              <a:t>discussion concernant des attentes et motivations vis-à-vis de la participation ;</a:t>
            </a:r>
            <a:endParaRPr lang="en-US" dirty="0"/>
          </a:p>
          <a:p>
            <a:pPr lvl="1"/>
            <a:r>
              <a:rPr lang="fr-FR" dirty="0" smtClean="0"/>
              <a:t>Courte phase d’échange </a:t>
            </a:r>
          </a:p>
          <a:p>
            <a:pPr lvl="2"/>
            <a:r>
              <a:rPr lang="fr-FR" dirty="0" smtClean="0"/>
              <a:t>identifier plus en détail les procédures de travail utilisées afin d’y s’adapter</a:t>
            </a:r>
          </a:p>
          <a:p>
            <a:pPr marL="457200" lvl="1" indent="0">
              <a:buNone/>
            </a:pPr>
            <a:endParaRPr lang="fr-FR" sz="2800" dirty="0" smtClean="0">
              <a:solidFill>
                <a:schemeClr val="accent1"/>
              </a:solidFill>
            </a:endParaRP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5626-C436-4147-BC63-BC2AF7DD5B95}" type="slidenum">
              <a:rPr lang="fr-BE" smtClean="0"/>
              <a:pPr/>
              <a:t>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1685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WP4:</a:t>
            </a:r>
            <a:r>
              <a:rPr lang="fr-FR" dirty="0"/>
              <a:t> proposition </a:t>
            </a:r>
            <a:r>
              <a:rPr lang="fr-FR" dirty="0" smtClean="0"/>
              <a:t>d'un road-</a:t>
            </a:r>
            <a:r>
              <a:rPr lang="fr-FR" dirty="0" err="1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2. Initiation à l’</a:t>
            </a:r>
            <a:r>
              <a:rPr lang="fr-FR" dirty="0" err="1" smtClean="0"/>
              <a:t>éco-conception</a:t>
            </a:r>
            <a:r>
              <a:rPr lang="fr-FR" dirty="0" smtClean="0"/>
              <a:t> / formation à l’outil ECOPACT</a:t>
            </a:r>
          </a:p>
          <a:p>
            <a:pPr lvl="1"/>
            <a:r>
              <a:rPr lang="fr-FR" dirty="0"/>
              <a:t>Participants: CRTE, responsable du projet au sein de l’entreprise </a:t>
            </a:r>
          </a:p>
          <a:p>
            <a:pPr lvl="1"/>
            <a:r>
              <a:rPr lang="fr-FR" dirty="0"/>
              <a:t>Contenu:</a:t>
            </a:r>
          </a:p>
          <a:p>
            <a:pPr lvl="2"/>
            <a:r>
              <a:rPr lang="fr-FR" dirty="0" smtClean="0"/>
              <a:t>présentation (~2h) sur la </a:t>
            </a:r>
            <a:r>
              <a:rPr lang="fr-FR" dirty="0"/>
              <a:t>démarche d’écoconception et </a:t>
            </a:r>
            <a:r>
              <a:rPr lang="fr-FR" dirty="0" smtClean="0"/>
              <a:t>l’ACV;</a:t>
            </a:r>
            <a:endParaRPr lang="en-US" dirty="0"/>
          </a:p>
          <a:p>
            <a:pPr lvl="2"/>
            <a:r>
              <a:rPr lang="fr-FR" dirty="0"/>
              <a:t>Les différents outils support existant</a:t>
            </a:r>
            <a:endParaRPr lang="en-US" dirty="0"/>
          </a:p>
          <a:p>
            <a:pPr lvl="2"/>
            <a:r>
              <a:rPr lang="fr-FR" dirty="0"/>
              <a:t>une formation d’une demi-journée à un outil (</a:t>
            </a:r>
            <a:r>
              <a:rPr lang="fr-FR" dirty="0" err="1"/>
              <a:t>e.g</a:t>
            </a:r>
            <a:r>
              <a:rPr lang="fr-FR" dirty="0"/>
              <a:t>. ECOPACT)</a:t>
            </a:r>
            <a:endParaRPr lang="en-US" dirty="0"/>
          </a:p>
          <a:p>
            <a:pPr lvl="1"/>
            <a:r>
              <a:rPr lang="fr-FR" dirty="0" smtClean="0"/>
              <a:t>L’entreprise précise </a:t>
            </a:r>
            <a:r>
              <a:rPr lang="fr-FR" dirty="0"/>
              <a:t>ses attentes et les objectifs, sa stratégie, produit à évaluer, (</a:t>
            </a:r>
            <a:r>
              <a:rPr lang="fr-FR" dirty="0" err="1"/>
              <a:t>re</a:t>
            </a:r>
            <a:r>
              <a:rPr lang="fr-FR" dirty="0"/>
              <a:t>-)concevoir, etc. en discussion avec le CRTE.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5626-C436-4147-BC63-BC2AF7DD5B95}" type="slidenum">
              <a:rPr lang="fr-BE" smtClean="0"/>
              <a:pPr/>
              <a:t>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6715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WP4:</a:t>
            </a:r>
            <a:r>
              <a:rPr lang="fr-FR" dirty="0"/>
              <a:t> proposition d'un road-</a:t>
            </a:r>
            <a:r>
              <a:rPr lang="fr-FR" dirty="0" err="1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568952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/>
              <a:t>Implementation </a:t>
            </a:r>
            <a:r>
              <a:rPr lang="fr-FR" dirty="0"/>
              <a:t>des premières étapes d’une démarche </a:t>
            </a:r>
            <a:r>
              <a:rPr lang="fr-FR" dirty="0" smtClean="0"/>
              <a:t>d’</a:t>
            </a:r>
            <a:r>
              <a:rPr lang="fr-FR" dirty="0" err="1" smtClean="0"/>
              <a:t>éco-conception</a:t>
            </a:r>
            <a:r>
              <a:rPr lang="fr-FR" dirty="0" smtClean="0"/>
              <a:t>: </a:t>
            </a:r>
          </a:p>
          <a:p>
            <a:pPr marL="0" indent="0" algn="ctr">
              <a:buNone/>
            </a:pPr>
            <a:r>
              <a:rPr lang="fr-FR" sz="2400" b="1" dirty="0" smtClean="0"/>
              <a:t>L’entreprise teste les outils </a:t>
            </a:r>
          </a:p>
          <a:p>
            <a:pPr marL="0" indent="0" algn="ctr">
              <a:buNone/>
            </a:pPr>
            <a:r>
              <a:rPr lang="fr-FR" sz="2400" b="1" dirty="0" smtClean="0"/>
              <a:t>et développements FRED.</a:t>
            </a:r>
          </a:p>
          <a:p>
            <a:pPr lvl="1"/>
            <a:r>
              <a:rPr lang="fr-FR" dirty="0"/>
              <a:t>Participants: </a:t>
            </a:r>
            <a:r>
              <a:rPr lang="fr-FR" dirty="0" smtClean="0"/>
              <a:t>entreprise, suivie par le CRTE </a:t>
            </a:r>
            <a:endParaRPr lang="fr-FR" dirty="0"/>
          </a:p>
          <a:p>
            <a:pPr lvl="1"/>
            <a:r>
              <a:rPr lang="fr-FR" dirty="0"/>
              <a:t>Contenu</a:t>
            </a:r>
            <a:r>
              <a:rPr lang="fr-FR" dirty="0" smtClean="0"/>
              <a:t>:</a:t>
            </a:r>
          </a:p>
          <a:p>
            <a:pPr lvl="2"/>
            <a:r>
              <a:rPr lang="fr-FR" dirty="0"/>
              <a:t>collecte des </a:t>
            </a:r>
            <a:r>
              <a:rPr lang="fr-FR" dirty="0" smtClean="0"/>
              <a:t>données</a:t>
            </a:r>
            <a:endParaRPr lang="en-US" dirty="0"/>
          </a:p>
          <a:p>
            <a:pPr lvl="2"/>
            <a:r>
              <a:rPr lang="fr-FR" dirty="0"/>
              <a:t>l’utilisation de l’outil </a:t>
            </a:r>
            <a:r>
              <a:rPr lang="fr-FR" dirty="0" smtClean="0"/>
              <a:t>ECOPACT</a:t>
            </a:r>
            <a:endParaRPr lang="en-US" dirty="0"/>
          </a:p>
          <a:p>
            <a:pPr lvl="2"/>
            <a:r>
              <a:rPr lang="fr-FR" dirty="0"/>
              <a:t>l’interprétation des </a:t>
            </a:r>
            <a:r>
              <a:rPr lang="fr-FR" dirty="0" smtClean="0"/>
              <a:t>résultats</a:t>
            </a:r>
            <a:endParaRPr lang="fr-FR" dirty="0"/>
          </a:p>
          <a:p>
            <a:pPr lvl="2"/>
            <a:r>
              <a:rPr lang="fr-FR" dirty="0"/>
              <a:t>l’identification des axes d’amélioration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5626-C436-4147-BC63-BC2AF7DD5B95}" type="slidenum">
              <a:rPr lang="fr-BE" smtClean="0"/>
              <a:pPr/>
              <a:t>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8524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432048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du projet FRED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 smtClean="0"/>
              <a:t>Un </a:t>
            </a:r>
            <a:r>
              <a:rPr lang="fr-FR" sz="2100" dirty="0"/>
              <a:t>suivi </a:t>
            </a:r>
            <a:endParaRPr lang="fr-FR" sz="2100" dirty="0" smtClean="0"/>
          </a:p>
          <a:p>
            <a:pPr marL="569913" lvl="1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1700" dirty="0" smtClean="0"/>
              <a:t>rendez-vous </a:t>
            </a:r>
            <a:r>
              <a:rPr lang="fr-FR" sz="1700" dirty="0"/>
              <a:t>réguliers (physiques ou téléphoniques), au moins </a:t>
            </a:r>
            <a:r>
              <a:rPr lang="fr-FR" sz="1700" dirty="0" smtClean="0"/>
              <a:t>1/mois </a:t>
            </a:r>
            <a:r>
              <a:rPr lang="fr-FR" sz="1700" dirty="0"/>
              <a:t>+ </a:t>
            </a:r>
            <a:r>
              <a:rPr lang="fr-FR" sz="1700" dirty="0" smtClean="0"/>
              <a:t>CRR)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 smtClean="0">
                <a:solidFill>
                  <a:schemeClr val="accent6">
                    <a:lumMod val="50000"/>
                  </a:schemeClr>
                </a:solidFill>
              </a:rPr>
              <a:t>Engagement </a:t>
            </a:r>
            <a:r>
              <a:rPr lang="fr-FR" sz="2100" dirty="0">
                <a:solidFill>
                  <a:schemeClr val="accent6">
                    <a:lumMod val="50000"/>
                  </a:schemeClr>
                </a:solidFill>
              </a:rPr>
              <a:t>à la </a:t>
            </a:r>
            <a:r>
              <a:rPr lang="fr-FR" sz="2100" dirty="0" smtClean="0">
                <a:solidFill>
                  <a:schemeClr val="accent6">
                    <a:lumMod val="50000"/>
                  </a:schemeClr>
                </a:solidFill>
              </a:rPr>
              <a:t>confidentialité</a:t>
            </a: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 smtClean="0">
                <a:solidFill>
                  <a:schemeClr val="accent6">
                    <a:lumMod val="50000"/>
                  </a:schemeClr>
                </a:solidFill>
              </a:rPr>
              <a:t>Accès </a:t>
            </a:r>
            <a:r>
              <a:rPr lang="fr-FR" sz="2100" dirty="0">
                <a:solidFill>
                  <a:schemeClr val="accent6">
                    <a:lumMod val="50000"/>
                  </a:schemeClr>
                </a:solidFill>
              </a:rPr>
              <a:t>en ligne à l’outil ECOPACT</a:t>
            </a:r>
            <a:endParaRPr lang="en-US" sz="2100" dirty="0">
              <a:solidFill>
                <a:schemeClr val="accent6">
                  <a:lumMod val="50000"/>
                </a:schemeClr>
              </a:solidFill>
            </a:endParaRPr>
          </a:p>
          <a:p>
            <a:pPr marL="169863" indent="-168275" algn="just">
              <a:spcBef>
                <a:spcPts val="1200"/>
              </a:spcBef>
              <a:buFont typeface="Arial" pitchFamily="34" charset="0"/>
              <a:buChar char="•"/>
            </a:pPr>
            <a:endParaRPr lang="fr-FR" sz="2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600200"/>
            <a:ext cx="4464496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/>
              <a:t>de l’entr</a:t>
            </a:r>
            <a:r>
              <a:rPr lang="fr-FR" dirty="0"/>
              <a:t>eprise</a:t>
            </a:r>
          </a:p>
          <a:p>
            <a:pPr marL="169863" lvl="1" indent="-168275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>
                <a:solidFill>
                  <a:schemeClr val="accent6">
                    <a:lumMod val="50000"/>
                  </a:schemeClr>
                </a:solidFill>
              </a:rPr>
              <a:t>Fournir les éléments </a:t>
            </a:r>
            <a:r>
              <a:rPr lang="fr-FR" sz="2100" dirty="0" smtClean="0">
                <a:solidFill>
                  <a:schemeClr val="accent6">
                    <a:lumMod val="50000"/>
                  </a:schemeClr>
                </a:solidFill>
              </a:rPr>
              <a:t>demandés</a:t>
            </a:r>
          </a:p>
          <a:p>
            <a:pPr marL="169863" lvl="1" indent="-168275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 smtClean="0">
                <a:solidFill>
                  <a:schemeClr val="accent6">
                    <a:lumMod val="50000"/>
                  </a:schemeClr>
                </a:solidFill>
              </a:rPr>
              <a:t>Apporter </a:t>
            </a:r>
            <a:r>
              <a:rPr lang="fr-FR" sz="2100" dirty="0">
                <a:solidFill>
                  <a:schemeClr val="accent6">
                    <a:lumMod val="50000"/>
                  </a:schemeClr>
                </a:solidFill>
              </a:rPr>
              <a:t>un retour sur les outils et accompagnement fourni par les partenaires</a:t>
            </a:r>
            <a:endParaRPr lang="en-US" sz="2100" dirty="0">
              <a:solidFill>
                <a:schemeClr val="accent6">
                  <a:lumMod val="50000"/>
                </a:schemeClr>
              </a:solidFill>
            </a:endParaRPr>
          </a:p>
          <a:p>
            <a:pPr marL="169863" lvl="1" indent="-168275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>
                <a:solidFill>
                  <a:schemeClr val="accent6">
                    <a:lumMod val="50000"/>
                  </a:schemeClr>
                </a:solidFill>
              </a:rPr>
              <a:t>Informer sur l’état d’avancement et des problèmes éventuels </a:t>
            </a:r>
            <a:endParaRPr lang="en-US" sz="2100" dirty="0">
              <a:solidFill>
                <a:schemeClr val="accent6">
                  <a:lumMod val="50000"/>
                </a:schemeClr>
              </a:solidFill>
            </a:endParaRPr>
          </a:p>
          <a:p>
            <a:pPr marL="169863" lvl="1" indent="-168275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100" dirty="0">
                <a:solidFill>
                  <a:schemeClr val="accent6">
                    <a:lumMod val="50000"/>
                  </a:schemeClr>
                </a:solidFill>
              </a:rPr>
              <a:t>Si possible, la promotion du projet auprès des acteurs intéressés.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WP4:</a:t>
            </a:r>
            <a:r>
              <a:rPr lang="fr-FR" dirty="0"/>
              <a:t> proposition d'un road-</a:t>
            </a:r>
            <a:r>
              <a:rPr lang="fr-FR" dirty="0" err="1"/>
              <a:t>map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052736"/>
            <a:ext cx="8363272" cy="5040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800" kern="1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accent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Engagement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285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FRED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269447"/>
      </a:accent1>
      <a:accent2>
        <a:srgbClr val="A1AB36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7F7F7F"/>
      </a:hlink>
      <a:folHlink>
        <a:srgbClr val="7F7F7F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116</TotalTime>
  <Words>300</Words>
  <Application>Microsoft Office PowerPoint</Application>
  <PresentationFormat>On-screen Show (4:3)</PresentationFormat>
  <Paragraphs>66</Paragraphs>
  <Slides>6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Thème Office</vt:lpstr>
      <vt:lpstr>WP4 – Implication des PME</vt:lpstr>
      <vt:lpstr>WP4: proposition d'un road-map</vt:lpstr>
      <vt:lpstr>WP4: proposition d'un road-map</vt:lpstr>
      <vt:lpstr>WP4: proposition d'un road-map</vt:lpstr>
      <vt:lpstr>WP4: proposition d'un road-map</vt:lpstr>
      <vt:lpstr>WP4: proposition d'un road-map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CHEVRET Sandra</dc:creator>
  <cp:lastModifiedBy>Melanie GUITON</cp:lastModifiedBy>
  <cp:revision>59</cp:revision>
  <dcterms:created xsi:type="dcterms:W3CDTF">2013-02-25T09:15:51Z</dcterms:created>
  <dcterms:modified xsi:type="dcterms:W3CDTF">2013-05-12T18:24:42Z</dcterms:modified>
</cp:coreProperties>
</file>