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63" r:id="rId4"/>
    <p:sldId id="262" r:id="rId5"/>
    <p:sldId id="264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F0BB69-8B15-4210-A224-A82202B0DD2F}">
          <p14:sldIdLst>
            <p14:sldId id="258"/>
          </p14:sldIdLst>
        </p14:section>
        <p14:section name="Section sans titre" id="{E306E769-3051-4FE1-BA5C-A04994560E3C}">
          <p14:sldIdLst>
            <p14:sldId id="260"/>
            <p14:sldId id="263"/>
            <p14:sldId id="262"/>
            <p14:sldId id="264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EB8C7-2C82-44ED-95EF-855E2B6826FF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E2D06-49AF-41EA-887F-580AAAD3F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66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 userDrawn="1"/>
        </p:nvSpPr>
        <p:spPr>
          <a:xfrm>
            <a:off x="-88901" y="-37578"/>
            <a:ext cx="9245426" cy="1039660"/>
          </a:xfrm>
          <a:custGeom>
            <a:avLst/>
            <a:gdLst>
              <a:gd name="connsiteX0" fmla="*/ 12526 w 9156526"/>
              <a:gd name="connsiteY0" fmla="*/ 0 h 1027134"/>
              <a:gd name="connsiteX1" fmla="*/ 0 w 9156526"/>
              <a:gd name="connsiteY1" fmla="*/ 1027134 h 1027134"/>
              <a:gd name="connsiteX2" fmla="*/ 9156526 w 9156526"/>
              <a:gd name="connsiteY2" fmla="*/ 551145 h 1027134"/>
              <a:gd name="connsiteX3" fmla="*/ 9156526 w 9156526"/>
              <a:gd name="connsiteY3" fmla="*/ 37578 h 1027134"/>
              <a:gd name="connsiteX4" fmla="*/ 12526 w 9156526"/>
              <a:gd name="connsiteY4" fmla="*/ 0 h 1027134"/>
              <a:gd name="connsiteX0" fmla="*/ 12526 w 9156526"/>
              <a:gd name="connsiteY0" fmla="*/ 12526 h 1039660"/>
              <a:gd name="connsiteX1" fmla="*/ 0 w 9156526"/>
              <a:gd name="connsiteY1" fmla="*/ 1039660 h 1039660"/>
              <a:gd name="connsiteX2" fmla="*/ 9156526 w 9156526"/>
              <a:gd name="connsiteY2" fmla="*/ 563671 h 1039660"/>
              <a:gd name="connsiteX3" fmla="*/ 9156526 w 9156526"/>
              <a:gd name="connsiteY3" fmla="*/ 0 h 1039660"/>
              <a:gd name="connsiteX4" fmla="*/ 12526 w 9156526"/>
              <a:gd name="connsiteY4" fmla="*/ 12526 h 1039660"/>
              <a:gd name="connsiteX0" fmla="*/ 631319 w 9851519"/>
              <a:gd name="connsiteY0" fmla="*/ 12526 h 1039660"/>
              <a:gd name="connsiteX1" fmla="*/ 694993 w 9851519"/>
              <a:gd name="connsiteY1" fmla="*/ 1039660 h 1039660"/>
              <a:gd name="connsiteX2" fmla="*/ 9851519 w 9851519"/>
              <a:gd name="connsiteY2" fmla="*/ 563671 h 1039660"/>
              <a:gd name="connsiteX3" fmla="*/ 9851519 w 9851519"/>
              <a:gd name="connsiteY3" fmla="*/ 0 h 1039660"/>
              <a:gd name="connsiteX4" fmla="*/ 631319 w 9851519"/>
              <a:gd name="connsiteY4" fmla="*/ 12526 h 1039660"/>
              <a:gd name="connsiteX0" fmla="*/ 697108 w 9917308"/>
              <a:gd name="connsiteY0" fmla="*/ 12526 h 1039660"/>
              <a:gd name="connsiteX1" fmla="*/ 671882 w 9917308"/>
              <a:gd name="connsiteY1" fmla="*/ 1039660 h 1039660"/>
              <a:gd name="connsiteX2" fmla="*/ 9917308 w 9917308"/>
              <a:gd name="connsiteY2" fmla="*/ 563671 h 1039660"/>
              <a:gd name="connsiteX3" fmla="*/ 9917308 w 9917308"/>
              <a:gd name="connsiteY3" fmla="*/ 0 h 1039660"/>
              <a:gd name="connsiteX4" fmla="*/ 697108 w 9917308"/>
              <a:gd name="connsiteY4" fmla="*/ 12526 h 1039660"/>
              <a:gd name="connsiteX0" fmla="*/ 25226 w 9245426"/>
              <a:gd name="connsiteY0" fmla="*/ 12526 h 1039660"/>
              <a:gd name="connsiteX1" fmla="*/ 0 w 9245426"/>
              <a:gd name="connsiteY1" fmla="*/ 1039660 h 1039660"/>
              <a:gd name="connsiteX2" fmla="*/ 9245426 w 9245426"/>
              <a:gd name="connsiteY2" fmla="*/ 563671 h 1039660"/>
              <a:gd name="connsiteX3" fmla="*/ 9245426 w 9245426"/>
              <a:gd name="connsiteY3" fmla="*/ 0 h 1039660"/>
              <a:gd name="connsiteX4" fmla="*/ 25226 w 9245426"/>
              <a:gd name="connsiteY4" fmla="*/ 12526 h 103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426" h="1039660">
                <a:moveTo>
                  <a:pt x="25226" y="12526"/>
                </a:moveTo>
                <a:cubicBezTo>
                  <a:pt x="46451" y="354904"/>
                  <a:pt x="12613" y="526093"/>
                  <a:pt x="0" y="1039660"/>
                </a:cubicBezTo>
                <a:lnTo>
                  <a:pt x="9245426" y="563671"/>
                </a:lnTo>
                <a:lnTo>
                  <a:pt x="9245426" y="0"/>
                </a:lnTo>
                <a:lnTo>
                  <a:pt x="25226" y="12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016" y="3356992"/>
            <a:ext cx="8856984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3923928" cy="1152128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64" y="836712"/>
            <a:ext cx="45429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0" y="108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b="1" cap="none" spc="0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Fabrication Rapide &amp; Eco-Design</a:t>
            </a:r>
            <a:endParaRPr lang="fr-FR" sz="3600" b="1" cap="none" spc="0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28733" y="52924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</a:rPr>
              <a:t>Programme d’innovation pour la compétitivité des PME de la mécanique, de la machine spéciale, de la déformation et des matériaux dans les régions Wallonie-Lorraine –Luxembourg </a:t>
            </a:r>
            <a:endParaRPr lang="fr-F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/>
          <a:stretch/>
        </p:blipFill>
        <p:spPr bwMode="auto">
          <a:xfrm>
            <a:off x="5731094" y="5877272"/>
            <a:ext cx="1796714" cy="8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0" y="5966146"/>
            <a:ext cx="2429611" cy="71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chevrets\Desktop\Drapeau-europeen_lightbox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06850"/>
            <a:ext cx="1072183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hevrets\Desktop\sans-titr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85" y="5814489"/>
            <a:ext cx="1021435" cy="10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hevrets\Desktop\prf_lorraine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81" y="5892078"/>
            <a:ext cx="827584" cy="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72008" y="-99392"/>
            <a:ext cx="8100392" cy="850106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626-C436-4147-BC63-BC2AF7DD5B95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7" name="Image 6" descr="L7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0"/>
            <a:ext cx="871107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 userDrawn="1"/>
        </p:nvSpPr>
        <p:spPr>
          <a:xfrm rot="10800000">
            <a:off x="-180528" y="5949280"/>
            <a:ext cx="9358625" cy="1152128"/>
          </a:xfrm>
          <a:custGeom>
            <a:avLst/>
            <a:gdLst>
              <a:gd name="connsiteX0" fmla="*/ 12526 w 9156526"/>
              <a:gd name="connsiteY0" fmla="*/ 0 h 1027134"/>
              <a:gd name="connsiteX1" fmla="*/ 0 w 9156526"/>
              <a:gd name="connsiteY1" fmla="*/ 1027134 h 1027134"/>
              <a:gd name="connsiteX2" fmla="*/ 9156526 w 9156526"/>
              <a:gd name="connsiteY2" fmla="*/ 551145 h 1027134"/>
              <a:gd name="connsiteX3" fmla="*/ 9156526 w 9156526"/>
              <a:gd name="connsiteY3" fmla="*/ 37578 h 1027134"/>
              <a:gd name="connsiteX4" fmla="*/ 12526 w 9156526"/>
              <a:gd name="connsiteY4" fmla="*/ 0 h 1027134"/>
              <a:gd name="connsiteX0" fmla="*/ 12526 w 9156526"/>
              <a:gd name="connsiteY0" fmla="*/ 12526 h 1039660"/>
              <a:gd name="connsiteX1" fmla="*/ 0 w 9156526"/>
              <a:gd name="connsiteY1" fmla="*/ 1039660 h 1039660"/>
              <a:gd name="connsiteX2" fmla="*/ 9156526 w 9156526"/>
              <a:gd name="connsiteY2" fmla="*/ 563671 h 1039660"/>
              <a:gd name="connsiteX3" fmla="*/ 9156526 w 9156526"/>
              <a:gd name="connsiteY3" fmla="*/ 0 h 1039660"/>
              <a:gd name="connsiteX4" fmla="*/ 12526 w 9156526"/>
              <a:gd name="connsiteY4" fmla="*/ 12526 h 103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26" h="1039660">
                <a:moveTo>
                  <a:pt x="12526" y="12526"/>
                </a:moveTo>
                <a:lnTo>
                  <a:pt x="0" y="1039660"/>
                </a:lnTo>
                <a:lnTo>
                  <a:pt x="9156526" y="563671"/>
                </a:lnTo>
                <a:lnTo>
                  <a:pt x="9156526" y="0"/>
                </a:lnTo>
                <a:lnTo>
                  <a:pt x="12526" y="12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e libre 8"/>
          <p:cNvSpPr/>
          <p:nvPr userDrawn="1"/>
        </p:nvSpPr>
        <p:spPr>
          <a:xfrm>
            <a:off x="-88901" y="-37578"/>
            <a:ext cx="9245426" cy="1039660"/>
          </a:xfrm>
          <a:custGeom>
            <a:avLst/>
            <a:gdLst>
              <a:gd name="connsiteX0" fmla="*/ 12526 w 9156526"/>
              <a:gd name="connsiteY0" fmla="*/ 0 h 1027134"/>
              <a:gd name="connsiteX1" fmla="*/ 0 w 9156526"/>
              <a:gd name="connsiteY1" fmla="*/ 1027134 h 1027134"/>
              <a:gd name="connsiteX2" fmla="*/ 9156526 w 9156526"/>
              <a:gd name="connsiteY2" fmla="*/ 551145 h 1027134"/>
              <a:gd name="connsiteX3" fmla="*/ 9156526 w 9156526"/>
              <a:gd name="connsiteY3" fmla="*/ 37578 h 1027134"/>
              <a:gd name="connsiteX4" fmla="*/ 12526 w 9156526"/>
              <a:gd name="connsiteY4" fmla="*/ 0 h 1027134"/>
              <a:gd name="connsiteX0" fmla="*/ 12526 w 9156526"/>
              <a:gd name="connsiteY0" fmla="*/ 12526 h 1039660"/>
              <a:gd name="connsiteX1" fmla="*/ 0 w 9156526"/>
              <a:gd name="connsiteY1" fmla="*/ 1039660 h 1039660"/>
              <a:gd name="connsiteX2" fmla="*/ 9156526 w 9156526"/>
              <a:gd name="connsiteY2" fmla="*/ 563671 h 1039660"/>
              <a:gd name="connsiteX3" fmla="*/ 9156526 w 9156526"/>
              <a:gd name="connsiteY3" fmla="*/ 0 h 1039660"/>
              <a:gd name="connsiteX4" fmla="*/ 12526 w 9156526"/>
              <a:gd name="connsiteY4" fmla="*/ 12526 h 1039660"/>
              <a:gd name="connsiteX0" fmla="*/ 631319 w 9851519"/>
              <a:gd name="connsiteY0" fmla="*/ 12526 h 1039660"/>
              <a:gd name="connsiteX1" fmla="*/ 694993 w 9851519"/>
              <a:gd name="connsiteY1" fmla="*/ 1039660 h 1039660"/>
              <a:gd name="connsiteX2" fmla="*/ 9851519 w 9851519"/>
              <a:gd name="connsiteY2" fmla="*/ 563671 h 1039660"/>
              <a:gd name="connsiteX3" fmla="*/ 9851519 w 9851519"/>
              <a:gd name="connsiteY3" fmla="*/ 0 h 1039660"/>
              <a:gd name="connsiteX4" fmla="*/ 631319 w 9851519"/>
              <a:gd name="connsiteY4" fmla="*/ 12526 h 1039660"/>
              <a:gd name="connsiteX0" fmla="*/ 697108 w 9917308"/>
              <a:gd name="connsiteY0" fmla="*/ 12526 h 1039660"/>
              <a:gd name="connsiteX1" fmla="*/ 671882 w 9917308"/>
              <a:gd name="connsiteY1" fmla="*/ 1039660 h 1039660"/>
              <a:gd name="connsiteX2" fmla="*/ 9917308 w 9917308"/>
              <a:gd name="connsiteY2" fmla="*/ 563671 h 1039660"/>
              <a:gd name="connsiteX3" fmla="*/ 9917308 w 9917308"/>
              <a:gd name="connsiteY3" fmla="*/ 0 h 1039660"/>
              <a:gd name="connsiteX4" fmla="*/ 697108 w 9917308"/>
              <a:gd name="connsiteY4" fmla="*/ 12526 h 1039660"/>
              <a:gd name="connsiteX0" fmla="*/ 25226 w 9245426"/>
              <a:gd name="connsiteY0" fmla="*/ 12526 h 1039660"/>
              <a:gd name="connsiteX1" fmla="*/ 0 w 9245426"/>
              <a:gd name="connsiteY1" fmla="*/ 1039660 h 1039660"/>
              <a:gd name="connsiteX2" fmla="*/ 9245426 w 9245426"/>
              <a:gd name="connsiteY2" fmla="*/ 563671 h 1039660"/>
              <a:gd name="connsiteX3" fmla="*/ 9245426 w 9245426"/>
              <a:gd name="connsiteY3" fmla="*/ 0 h 1039660"/>
              <a:gd name="connsiteX4" fmla="*/ 25226 w 9245426"/>
              <a:gd name="connsiteY4" fmla="*/ 12526 h 103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426" h="1039660">
                <a:moveTo>
                  <a:pt x="25226" y="12526"/>
                </a:moveTo>
                <a:cubicBezTo>
                  <a:pt x="46451" y="354904"/>
                  <a:pt x="12613" y="526093"/>
                  <a:pt x="0" y="1039660"/>
                </a:cubicBezTo>
                <a:lnTo>
                  <a:pt x="9245426" y="563671"/>
                </a:lnTo>
                <a:lnTo>
                  <a:pt x="9245426" y="0"/>
                </a:lnTo>
                <a:lnTo>
                  <a:pt x="25226" y="12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36327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810039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pic>
        <p:nvPicPr>
          <p:cNvPr id="2050" name="Picture 2" descr="C:\Users\chevrets\Desktop\Interreg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5182"/>
            <a:ext cx="1691680" cy="5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345182"/>
            <a:ext cx="792088" cy="52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2771801" y="6309320"/>
            <a:ext cx="554461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1143000" algn="l"/>
              </a:tabLst>
            </a:pPr>
            <a:r>
              <a:rPr lang="fr-BE" sz="11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Projet </a:t>
            </a:r>
            <a:r>
              <a:rPr lang="fr-BE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cofinancé par le </a:t>
            </a:r>
            <a:r>
              <a:rPr lang="fr-BE" sz="11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fonds </a:t>
            </a:r>
            <a:r>
              <a:rPr lang="fr-BE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européen de développement régional dans le cadre du programme INTERREG IVA Grande Région </a:t>
            </a:r>
            <a:endParaRPr lang="fr-BE" sz="1100" i="1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tabLst>
                <a:tab pos="1143000" algn="l"/>
              </a:tabLst>
            </a:pPr>
            <a:r>
              <a:rPr lang="fr-BE" sz="11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L’Union </a:t>
            </a:r>
            <a:r>
              <a:rPr lang="fr-BE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européenne investit dans votre avenir</a:t>
            </a:r>
            <a:r>
              <a:rPr lang="fr-FR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58880" y="64121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6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000" kern="1200">
          <a:solidFill>
            <a:schemeClr val="accent6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Etat d’avancement</a:t>
            </a:r>
            <a:br>
              <a:rPr lang="fr-FR" dirty="0" smtClean="0"/>
            </a:br>
            <a:r>
              <a:rPr lang="fr-FR" dirty="0" smtClean="0"/>
              <a:t>Comac du 13 mai 2013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F. </a:t>
            </a:r>
            <a:r>
              <a:rPr lang="fr-FR" dirty="0" smtClean="0"/>
              <a:t>Cambier</a:t>
            </a:r>
          </a:p>
          <a:p>
            <a:r>
              <a:rPr lang="fr-FR" dirty="0" smtClean="0"/>
              <a:t>Technifutur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8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686800" cy="609600"/>
          </a:xfrm>
        </p:spPr>
        <p:txBody>
          <a:bodyPr/>
          <a:lstStyle/>
          <a:p>
            <a:r>
              <a:rPr lang="fr-FR"/>
              <a:t>TECHNIFUTUR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413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6929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288" y="3501008"/>
            <a:ext cx="8999537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Formation pour industriels (GE, PME), demandeurs d’emploi et étudiants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2011 : 771.000 heures de formation (soit environ 16.200 personnes présentes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 </a:t>
            </a: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500 personnes/jour à TF)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Matériels remarquables (usinage, assemblage, mécatronique, TIC….)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Budget : 14.000.000 €/an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Environ 95 personnes : 73 de Technifutur + 22 </a:t>
            </a:r>
            <a:r>
              <a:rPr kumimoji="0" lang="fr-B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Forem</a:t>
            </a: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Plus de 500 formateurs extérieurs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64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4463" y="1844824"/>
            <a:ext cx="89995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Technifutur®</a:t>
            </a:r>
            <a:r>
              <a:rPr kumimoji="0" lang="fr-FR" sz="2400" b="1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285750" lvl="0" indent="-285750">
              <a:spcBef>
                <a:spcPct val="50000"/>
              </a:spcBef>
              <a:buFontTx/>
              <a:buChar char="-"/>
              <a:defRPr/>
            </a:pPr>
            <a:r>
              <a:rPr lang="fr-FR" sz="2400" kern="0" baseline="0" dirty="0" smtClean="0">
                <a:solidFill>
                  <a:sysClr val="windowText" lastClr="000000"/>
                </a:solidFill>
              </a:rPr>
              <a:t>WP0 : </a:t>
            </a:r>
            <a:r>
              <a:rPr lang="fr-FR" sz="2400" kern="0" dirty="0">
                <a:solidFill>
                  <a:sysClr val="windowText" lastClr="000000"/>
                </a:solidFill>
              </a:rPr>
              <a:t>analyse de l’état de l’art et </a:t>
            </a:r>
            <a:r>
              <a:rPr lang="fr-FR" sz="2400" kern="0" dirty="0" smtClean="0">
                <a:solidFill>
                  <a:sysClr val="windowText" lastClr="000000"/>
                </a:solidFill>
              </a:rPr>
              <a:t>stratégie : Technifutur® coordonne le WP0</a:t>
            </a:r>
            <a:endParaRPr lang="fr-FR" sz="2400" kern="0" dirty="0">
              <a:solidFill>
                <a:sysClr val="windowText" lastClr="000000"/>
              </a:solidFill>
            </a:endParaRPr>
          </a:p>
          <a:p>
            <a:pPr marL="285750" lvl="0" indent="-285750">
              <a:spcBef>
                <a:spcPct val="50000"/>
              </a:spcBef>
              <a:buFontTx/>
              <a:buChar char="-"/>
              <a:defRPr/>
            </a:pPr>
            <a:r>
              <a:rPr lang="fr-FR" sz="2400" kern="0" dirty="0">
                <a:solidFill>
                  <a:sysClr val="windowText" lastClr="000000"/>
                </a:solidFill>
              </a:rPr>
              <a:t>WP1 : réalisation de cours 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79388" y="26035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 smtClean="0"/>
              <a:t>Technifutur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813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0" y="134076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 </a:t>
            </a:r>
            <a:endParaRPr lang="fr-BE" sz="24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/>
            <a:r>
              <a:rPr lang="fr-FR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Technifutur est 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leader </a:t>
            </a:r>
            <a:r>
              <a:rPr lang="fr-FR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du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Work</a:t>
            </a:r>
            <a:r>
              <a:rPr lang="fr-FR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Package 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0 «</a:t>
            </a:r>
            <a:r>
              <a:rPr lang="fr-FR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état de l’art,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benchmarking</a:t>
            </a:r>
            <a:r>
              <a:rPr lang="fr-FR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et stratégie » du projet FRED au niveau de la grande région </a:t>
            </a:r>
            <a:endParaRPr lang="fr-FR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/>
            <a:endParaRPr lang="fr-F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/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Collaboration de tous les partenaires</a:t>
            </a:r>
          </a:p>
          <a:p>
            <a:pPr lvl="0"/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Réalisation d’une cartographie des compétences au niveau de la grande région des outils destinés à l’</a:t>
            </a:r>
            <a:r>
              <a:rPr lang="fr-FR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écoconception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pPr lvl="0"/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Mise en place d’une </a:t>
            </a:r>
            <a:r>
              <a:rPr lang="fr-FR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dropbox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pour le partage des documents</a:t>
            </a:r>
          </a:p>
          <a:p>
            <a:pPr lvl="0"/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Mise en place de </a:t>
            </a:r>
            <a:r>
              <a:rPr lang="fr-FR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templates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pour mieux comparer les compétences et acquis </a:t>
            </a:r>
          </a:p>
          <a:p>
            <a:pPr marL="342900" lvl="0" indent="-342900">
              <a:buFontTx/>
              <a:buChar char="-"/>
            </a:pP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Acteurs</a:t>
            </a:r>
          </a:p>
          <a:p>
            <a:pPr marL="342900" lvl="0" indent="-342900">
              <a:buFontTx/>
              <a:buChar char="-"/>
            </a:pP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Documents</a:t>
            </a:r>
          </a:p>
          <a:p>
            <a:pPr marL="342900" lvl="0" indent="-342900">
              <a:buFontTx/>
              <a:buChar char="-"/>
            </a:pP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Formations</a:t>
            </a:r>
          </a:p>
          <a:p>
            <a:pPr marL="342900" lvl="0" indent="-342900">
              <a:buFontTx/>
              <a:buChar char="-"/>
            </a:pP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Outils</a:t>
            </a:r>
          </a:p>
          <a:p>
            <a:pPr lvl="0"/>
            <a:endParaRPr lang="fr-BE" sz="2400" b="1" dirty="0" smtClean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79388" y="26035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 err="1" smtClean="0"/>
              <a:t>Workpackage</a:t>
            </a:r>
            <a:r>
              <a:rPr lang="fr-FR" dirty="0" smtClean="0"/>
              <a:t> 0 : Etats de l’art - stratégie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05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179388" y="26035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 err="1" smtClean="0"/>
              <a:t>Workpackage</a:t>
            </a:r>
            <a:r>
              <a:rPr lang="fr-FR" dirty="0" smtClean="0"/>
              <a:t> 0 : Etats de l’art - stratégie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388" y="1412776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Analyses </a:t>
            </a:r>
            <a:r>
              <a:rPr lang="fr-BE" sz="2400" b="1" dirty="0">
                <a:solidFill>
                  <a:srgbClr val="000000"/>
                </a:solidFill>
                <a:ea typeface="Calibri"/>
                <a:cs typeface="Times New Roman"/>
              </a:rPr>
              <a:t>des de plus de 150 documents fournis par les </a:t>
            </a:r>
            <a:r>
              <a:rPr lang="fr-BE" sz="2400" b="1" dirty="0">
                <a:solidFill>
                  <a:srgbClr val="000000"/>
                </a:solidFill>
                <a:ea typeface="Calibri"/>
                <a:cs typeface="Times New Roman"/>
              </a:rPr>
              <a:t>partenaires </a:t>
            </a:r>
          </a:p>
          <a:p>
            <a:pPr marL="285750" lvl="0" indent="-285750">
              <a:buFontTx/>
              <a:buChar char="-"/>
            </a:pPr>
            <a:r>
              <a:rPr lang="fr-BE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Réalisation d’un </a:t>
            </a:r>
            <a:r>
              <a:rPr lang="fr-BE" sz="24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caneva</a:t>
            </a:r>
            <a:r>
              <a:rPr lang="fr-BE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 pour analyser les 150 documents avec les mêmes critères</a:t>
            </a:r>
          </a:p>
          <a:p>
            <a:pPr marL="285750" lvl="0" indent="-285750">
              <a:buFontTx/>
              <a:buChar char="-"/>
            </a:pPr>
            <a:endParaRPr lang="fr-BE" sz="24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/>
            <a:r>
              <a:rPr lang="fr-BE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Réalisation d’un </a:t>
            </a:r>
            <a:r>
              <a:rPr lang="fr-BE" sz="24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mapping</a:t>
            </a:r>
            <a:r>
              <a:rPr lang="fr-BE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 des compétences</a:t>
            </a:r>
          </a:p>
          <a:p>
            <a:pPr lvl="0"/>
            <a:endParaRPr lang="fr-BE" sz="24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/>
            <a:r>
              <a:rPr lang="fr-BE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Définition des axes stratégiques à développer dans le projet</a:t>
            </a:r>
          </a:p>
          <a:p>
            <a:pPr lvl="0"/>
            <a:endParaRPr lang="fr-BE" sz="24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/>
            <a:r>
              <a:rPr lang="fr-BE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Exemple : création d’un cluster (d’une grappe) d’industriels partageant leur savoir faire dans le domaine de l’éco-conception de produits ou de processus industriels</a:t>
            </a:r>
            <a:endParaRPr lang="fr-BE" sz="24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4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0" y="148478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La formation abordera les aspects suivants :  </a:t>
            </a:r>
            <a:endParaRPr lang="fr-F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BE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Module de base : sensibilisation du personnel de bureau d’étude aux enjeux liés à l’éco-conception et à l’approche «  cycle de vie » </a:t>
            </a:r>
            <a:endParaRPr lang="fr-FR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endParaRPr lang="fr-BE" sz="24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Module avancé : conception de produits/processus industriels en intégrant l’aspect écologique et prototypage rapide (notamment au travers d’outils de calcul et de dimensionnement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endParaRPr lang="fr-BE" sz="24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Module système environnemental : sensibiliser et former aux enjeux liés à l’implantation d’un système environnemental et notamment la problématique des effluents de la mécanique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fr-BE" sz="2400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79388" y="26035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 err="1" smtClean="0"/>
              <a:t>Workpackage</a:t>
            </a:r>
            <a:r>
              <a:rPr lang="fr-FR" dirty="0" smtClean="0"/>
              <a:t> 1 : réalisation de cours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84491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ED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269447"/>
      </a:accent1>
      <a:accent2>
        <a:srgbClr val="A1AB36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7F7F7F"/>
      </a:hlink>
      <a:folHlink>
        <a:srgbClr val="7F7F7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1530</TotalTime>
  <Words>195</Words>
  <Application>Microsoft Office PowerPoint</Application>
  <PresentationFormat>Affichage à l'écran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Etat d’avancement Comac du 13 mai 2013</vt:lpstr>
      <vt:lpstr>TECHNIFUTUR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CHEVRET Sandra</dc:creator>
  <cp:lastModifiedBy>Frederik Cambier</cp:lastModifiedBy>
  <cp:revision>32</cp:revision>
  <dcterms:created xsi:type="dcterms:W3CDTF">2013-02-25T09:15:51Z</dcterms:created>
  <dcterms:modified xsi:type="dcterms:W3CDTF">2013-05-12T19:47:08Z</dcterms:modified>
</cp:coreProperties>
</file>