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62" r:id="rId3"/>
    <p:sldId id="261" r:id="rId4"/>
    <p:sldId id="284" r:id="rId5"/>
    <p:sldId id="267" r:id="rId6"/>
    <p:sldId id="275" r:id="rId7"/>
    <p:sldId id="270" r:id="rId8"/>
    <p:sldId id="283" r:id="rId9"/>
    <p:sldId id="268" r:id="rId10"/>
    <p:sldId id="273" r:id="rId11"/>
    <p:sldId id="279" r:id="rId12"/>
    <p:sldId id="281" r:id="rId13"/>
    <p:sldId id="280" r:id="rId14"/>
    <p:sldId id="285" r:id="rId15"/>
    <p:sldId id="264" r:id="rId16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006" autoAdjust="0"/>
  </p:normalViewPr>
  <p:slideViewPr>
    <p:cSldViewPr>
      <p:cViewPr>
        <p:scale>
          <a:sx n="50" d="100"/>
          <a:sy n="50" d="100"/>
        </p:scale>
        <p:origin x="-11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CE91-1F8D-4835-A965-136909824B7F}" type="datetimeFigureOut">
              <a:rPr lang="fr-FR" smtClean="0"/>
              <a:pPr/>
              <a:t>13/05/2013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F73E8-AE91-41B0-A690-9A231CB186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24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507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5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5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5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2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85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85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5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6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73E8-AE91-41B0-A690-9A231CB186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6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2D06-49AF-41EA-887F-580AAAD3FE5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5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/>
        </p:nvSpPr>
        <p:spPr>
          <a:xfrm>
            <a:off x="-88901" y="-37578"/>
            <a:ext cx="9245426" cy="1039660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  <a:gd name="connsiteX0" fmla="*/ 631319 w 9851519"/>
              <a:gd name="connsiteY0" fmla="*/ 12526 h 1039660"/>
              <a:gd name="connsiteX1" fmla="*/ 694993 w 9851519"/>
              <a:gd name="connsiteY1" fmla="*/ 1039660 h 1039660"/>
              <a:gd name="connsiteX2" fmla="*/ 9851519 w 9851519"/>
              <a:gd name="connsiteY2" fmla="*/ 563671 h 1039660"/>
              <a:gd name="connsiteX3" fmla="*/ 9851519 w 9851519"/>
              <a:gd name="connsiteY3" fmla="*/ 0 h 1039660"/>
              <a:gd name="connsiteX4" fmla="*/ 631319 w 9851519"/>
              <a:gd name="connsiteY4" fmla="*/ 12526 h 1039660"/>
              <a:gd name="connsiteX0" fmla="*/ 697108 w 9917308"/>
              <a:gd name="connsiteY0" fmla="*/ 12526 h 1039660"/>
              <a:gd name="connsiteX1" fmla="*/ 671882 w 9917308"/>
              <a:gd name="connsiteY1" fmla="*/ 1039660 h 1039660"/>
              <a:gd name="connsiteX2" fmla="*/ 9917308 w 9917308"/>
              <a:gd name="connsiteY2" fmla="*/ 563671 h 1039660"/>
              <a:gd name="connsiteX3" fmla="*/ 9917308 w 9917308"/>
              <a:gd name="connsiteY3" fmla="*/ 0 h 1039660"/>
              <a:gd name="connsiteX4" fmla="*/ 697108 w 9917308"/>
              <a:gd name="connsiteY4" fmla="*/ 12526 h 1039660"/>
              <a:gd name="connsiteX0" fmla="*/ 25226 w 9245426"/>
              <a:gd name="connsiteY0" fmla="*/ 12526 h 1039660"/>
              <a:gd name="connsiteX1" fmla="*/ 0 w 9245426"/>
              <a:gd name="connsiteY1" fmla="*/ 1039660 h 1039660"/>
              <a:gd name="connsiteX2" fmla="*/ 9245426 w 9245426"/>
              <a:gd name="connsiteY2" fmla="*/ 563671 h 1039660"/>
              <a:gd name="connsiteX3" fmla="*/ 9245426 w 9245426"/>
              <a:gd name="connsiteY3" fmla="*/ 0 h 1039660"/>
              <a:gd name="connsiteX4" fmla="*/ 25226 w 92454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26" h="1039660">
                <a:moveTo>
                  <a:pt x="25226" y="12526"/>
                </a:moveTo>
                <a:cubicBezTo>
                  <a:pt x="46451" y="354904"/>
                  <a:pt x="12613" y="526093"/>
                  <a:pt x="0" y="1039660"/>
                </a:cubicBezTo>
                <a:lnTo>
                  <a:pt x="9245426" y="563671"/>
                </a:lnTo>
                <a:lnTo>
                  <a:pt x="9245426" y="0"/>
                </a:lnTo>
                <a:lnTo>
                  <a:pt x="252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016" y="3356992"/>
            <a:ext cx="8856984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3923928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64" y="836712"/>
            <a:ext cx="45429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10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cap="none" spc="0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Fabrication Rapide &amp; Eco-Design</a:t>
            </a:r>
            <a:endParaRPr lang="fr-FR" sz="3600" b="1" cap="none" spc="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733" y="52924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Programme d’innovation pour la compétitivité des PME de la mécanique, de la machine spéciale, de la déformation et des matériaux dans les régions Wallonie-Lorraine –Luxembourg 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/>
          <a:stretch/>
        </p:blipFill>
        <p:spPr bwMode="auto">
          <a:xfrm>
            <a:off x="5731094" y="5877272"/>
            <a:ext cx="1796714" cy="8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0" y="5966146"/>
            <a:ext cx="2429611" cy="71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chevrets\Desktop\Drapeau-europeen_light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6850"/>
            <a:ext cx="1072183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hevrets\Desktop\sans-tit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85" y="5814489"/>
            <a:ext cx="1021435" cy="10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hevrets\Desktop\prf_lorrain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81" y="5892078"/>
            <a:ext cx="827584" cy="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72008" y="-99392"/>
            <a:ext cx="9216008" cy="85010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9880" y="64482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 rot="10800000">
            <a:off x="-214625" y="5754304"/>
            <a:ext cx="9358625" cy="1152128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26" h="1039660">
                <a:moveTo>
                  <a:pt x="12526" y="12526"/>
                </a:moveTo>
                <a:lnTo>
                  <a:pt x="0" y="1039660"/>
                </a:lnTo>
                <a:lnTo>
                  <a:pt x="9156526" y="563671"/>
                </a:lnTo>
                <a:lnTo>
                  <a:pt x="9156526" y="0"/>
                </a:lnTo>
                <a:lnTo>
                  <a:pt x="125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-88901" y="-37578"/>
            <a:ext cx="9245426" cy="1039660"/>
          </a:xfrm>
          <a:custGeom>
            <a:avLst/>
            <a:gdLst>
              <a:gd name="connsiteX0" fmla="*/ 12526 w 9156526"/>
              <a:gd name="connsiteY0" fmla="*/ 0 h 1027134"/>
              <a:gd name="connsiteX1" fmla="*/ 0 w 9156526"/>
              <a:gd name="connsiteY1" fmla="*/ 1027134 h 1027134"/>
              <a:gd name="connsiteX2" fmla="*/ 9156526 w 9156526"/>
              <a:gd name="connsiteY2" fmla="*/ 551145 h 1027134"/>
              <a:gd name="connsiteX3" fmla="*/ 9156526 w 9156526"/>
              <a:gd name="connsiteY3" fmla="*/ 37578 h 1027134"/>
              <a:gd name="connsiteX4" fmla="*/ 12526 w 9156526"/>
              <a:gd name="connsiteY4" fmla="*/ 0 h 1027134"/>
              <a:gd name="connsiteX0" fmla="*/ 12526 w 9156526"/>
              <a:gd name="connsiteY0" fmla="*/ 12526 h 1039660"/>
              <a:gd name="connsiteX1" fmla="*/ 0 w 9156526"/>
              <a:gd name="connsiteY1" fmla="*/ 1039660 h 1039660"/>
              <a:gd name="connsiteX2" fmla="*/ 9156526 w 9156526"/>
              <a:gd name="connsiteY2" fmla="*/ 563671 h 1039660"/>
              <a:gd name="connsiteX3" fmla="*/ 9156526 w 9156526"/>
              <a:gd name="connsiteY3" fmla="*/ 0 h 1039660"/>
              <a:gd name="connsiteX4" fmla="*/ 12526 w 9156526"/>
              <a:gd name="connsiteY4" fmla="*/ 12526 h 1039660"/>
              <a:gd name="connsiteX0" fmla="*/ 631319 w 9851519"/>
              <a:gd name="connsiteY0" fmla="*/ 12526 h 1039660"/>
              <a:gd name="connsiteX1" fmla="*/ 694993 w 9851519"/>
              <a:gd name="connsiteY1" fmla="*/ 1039660 h 1039660"/>
              <a:gd name="connsiteX2" fmla="*/ 9851519 w 9851519"/>
              <a:gd name="connsiteY2" fmla="*/ 563671 h 1039660"/>
              <a:gd name="connsiteX3" fmla="*/ 9851519 w 9851519"/>
              <a:gd name="connsiteY3" fmla="*/ 0 h 1039660"/>
              <a:gd name="connsiteX4" fmla="*/ 631319 w 9851519"/>
              <a:gd name="connsiteY4" fmla="*/ 12526 h 1039660"/>
              <a:gd name="connsiteX0" fmla="*/ 697108 w 9917308"/>
              <a:gd name="connsiteY0" fmla="*/ 12526 h 1039660"/>
              <a:gd name="connsiteX1" fmla="*/ 671882 w 9917308"/>
              <a:gd name="connsiteY1" fmla="*/ 1039660 h 1039660"/>
              <a:gd name="connsiteX2" fmla="*/ 9917308 w 9917308"/>
              <a:gd name="connsiteY2" fmla="*/ 563671 h 1039660"/>
              <a:gd name="connsiteX3" fmla="*/ 9917308 w 9917308"/>
              <a:gd name="connsiteY3" fmla="*/ 0 h 1039660"/>
              <a:gd name="connsiteX4" fmla="*/ 697108 w 9917308"/>
              <a:gd name="connsiteY4" fmla="*/ 12526 h 1039660"/>
              <a:gd name="connsiteX0" fmla="*/ 25226 w 9245426"/>
              <a:gd name="connsiteY0" fmla="*/ 12526 h 1039660"/>
              <a:gd name="connsiteX1" fmla="*/ 0 w 9245426"/>
              <a:gd name="connsiteY1" fmla="*/ 1039660 h 1039660"/>
              <a:gd name="connsiteX2" fmla="*/ 9245426 w 9245426"/>
              <a:gd name="connsiteY2" fmla="*/ 563671 h 1039660"/>
              <a:gd name="connsiteX3" fmla="*/ 9245426 w 9245426"/>
              <a:gd name="connsiteY3" fmla="*/ 0 h 1039660"/>
              <a:gd name="connsiteX4" fmla="*/ 25226 w 9245426"/>
              <a:gd name="connsiteY4" fmla="*/ 12526 h 103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26" h="1039660">
                <a:moveTo>
                  <a:pt x="25226" y="12526"/>
                </a:moveTo>
                <a:cubicBezTo>
                  <a:pt x="46451" y="354904"/>
                  <a:pt x="12613" y="526093"/>
                  <a:pt x="0" y="1039660"/>
                </a:cubicBezTo>
                <a:lnTo>
                  <a:pt x="9245426" y="563671"/>
                </a:lnTo>
                <a:lnTo>
                  <a:pt x="9245426" y="0"/>
                </a:lnTo>
                <a:lnTo>
                  <a:pt x="25226" y="12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36327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2050" name="Picture 2" descr="C:\Users\chevrets\Desktop\Interreg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37312"/>
            <a:ext cx="1691680" cy="5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39250"/>
            <a:ext cx="792088" cy="5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4121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000" kern="1200">
          <a:solidFill>
            <a:schemeClr val="accent6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56992"/>
            <a:ext cx="91440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WP1: Etat  d’avancement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3995936" cy="1368152"/>
          </a:xfrm>
        </p:spPr>
        <p:txBody>
          <a:bodyPr/>
          <a:lstStyle/>
          <a:p>
            <a:r>
              <a:rPr lang="fr-FR" sz="1600" dirty="0" smtClean="0"/>
              <a:t>HENALLUX</a:t>
            </a:r>
          </a:p>
          <a:p>
            <a:r>
              <a:rPr lang="fr-FR" sz="1600" dirty="0" smtClean="0"/>
              <a:t>ENSAM</a:t>
            </a:r>
          </a:p>
          <a:p>
            <a:r>
              <a:rPr lang="fr-FR" sz="1600" dirty="0"/>
              <a:t>ULG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833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– Etat d’avancement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92896"/>
            <a:ext cx="6048673" cy="136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603" y="1052736"/>
            <a:ext cx="8363272" cy="1440160"/>
          </a:xfrm>
        </p:spPr>
        <p:txBody>
          <a:bodyPr>
            <a:normAutofit/>
          </a:bodyPr>
          <a:lstStyle/>
          <a:p>
            <a:r>
              <a:rPr lang="fr-FR" sz="2000" dirty="0"/>
              <a:t>Formation initiale (ingénieurs et apprentis</a:t>
            </a:r>
            <a:r>
              <a:rPr lang="fr-FR" sz="2000" dirty="0" smtClean="0"/>
              <a:t>)</a:t>
            </a:r>
          </a:p>
          <a:p>
            <a:pPr lvl="1"/>
            <a:r>
              <a:rPr lang="fr-FR" sz="1800" b="1" dirty="0" smtClean="0"/>
              <a:t>Table des matières</a:t>
            </a:r>
          </a:p>
          <a:p>
            <a:pPr marL="0" lvl="3" indent="0" algn="ctr">
              <a:buNone/>
            </a:pPr>
            <a:r>
              <a:rPr lang="fr-FR" sz="1600" dirty="0" smtClean="0"/>
              <a:t>     </a:t>
            </a:r>
            <a:r>
              <a:rPr lang="fr-FR" b="1" dirty="0" smtClean="0"/>
              <a:t>Optimisation des flux de matières et d’énergie dans les processus de fabrication</a:t>
            </a:r>
            <a:endParaRPr lang="fr-FR" b="1" dirty="0"/>
          </a:p>
          <a:p>
            <a:endParaRPr lang="fr-FR" sz="2400" dirty="0" smtClean="0"/>
          </a:p>
          <a:p>
            <a:pPr marL="0" lvl="2" indent="0" algn="ctr">
              <a:buNone/>
            </a:pPr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4"/>
          <a:stretch/>
        </p:blipFill>
        <p:spPr bwMode="auto">
          <a:xfrm>
            <a:off x="540295" y="3933056"/>
            <a:ext cx="6048673" cy="19298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– Etat d’avancement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603" y="1052736"/>
            <a:ext cx="8363272" cy="1440160"/>
          </a:xfrm>
        </p:spPr>
        <p:txBody>
          <a:bodyPr>
            <a:normAutofit/>
          </a:bodyPr>
          <a:lstStyle/>
          <a:p>
            <a:r>
              <a:rPr lang="fr-FR" sz="2000" dirty="0"/>
              <a:t>Formation initiale (ingénieurs et apprentis</a:t>
            </a:r>
            <a:r>
              <a:rPr lang="fr-FR" sz="2000" dirty="0" smtClean="0"/>
              <a:t>)</a:t>
            </a:r>
          </a:p>
          <a:p>
            <a:pPr lvl="1"/>
            <a:r>
              <a:rPr lang="fr-FR" sz="1800" dirty="0" smtClean="0"/>
              <a:t>Table des matières</a:t>
            </a:r>
          </a:p>
          <a:p>
            <a:pPr marL="0" lvl="3" indent="0" algn="ctr">
              <a:buNone/>
            </a:pPr>
            <a:r>
              <a:rPr lang="fr-FR" sz="1600" dirty="0" smtClean="0"/>
              <a:t>     </a:t>
            </a:r>
            <a:r>
              <a:rPr lang="fr-FR" b="1" dirty="0" smtClean="0"/>
              <a:t>Optimisation des flux de matières et d’énergie dans les processus de fabrication</a:t>
            </a:r>
            <a:endParaRPr lang="fr-FR" b="1" dirty="0"/>
          </a:p>
          <a:p>
            <a:endParaRPr lang="fr-FR" sz="2400" dirty="0" smtClean="0"/>
          </a:p>
          <a:p>
            <a:pPr marL="0" lvl="2" indent="0" algn="ctr">
              <a:buNone/>
            </a:pPr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585053"/>
            <a:ext cx="5328592" cy="28189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– Etat d’avancement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603" y="1052736"/>
            <a:ext cx="8363272" cy="1440160"/>
          </a:xfrm>
        </p:spPr>
        <p:txBody>
          <a:bodyPr>
            <a:normAutofit/>
          </a:bodyPr>
          <a:lstStyle/>
          <a:p>
            <a:r>
              <a:rPr lang="fr-FR" sz="2000" dirty="0"/>
              <a:t>Formation initiale (ingénieurs et apprentis</a:t>
            </a:r>
            <a:r>
              <a:rPr lang="fr-FR" sz="2000" dirty="0" smtClean="0"/>
              <a:t>)</a:t>
            </a:r>
          </a:p>
          <a:p>
            <a:pPr lvl="1"/>
            <a:r>
              <a:rPr lang="fr-FR" sz="1800" dirty="0" smtClean="0"/>
              <a:t>Table des matières</a:t>
            </a:r>
          </a:p>
          <a:p>
            <a:pPr marL="0" lvl="3" indent="0">
              <a:buNone/>
            </a:pPr>
            <a:r>
              <a:rPr lang="fr-FR" sz="1600" b="1" dirty="0" smtClean="0"/>
              <a:t>     		</a:t>
            </a:r>
            <a:r>
              <a:rPr lang="fr-FR" b="1" dirty="0" smtClean="0"/>
              <a:t>Ecoconception et Matériaux</a:t>
            </a:r>
            <a:endParaRPr lang="fr-FR" b="1" dirty="0"/>
          </a:p>
          <a:p>
            <a:endParaRPr lang="fr-FR" sz="2400" dirty="0" smtClean="0"/>
          </a:p>
          <a:p>
            <a:pPr marL="0" lvl="2" indent="0" algn="ctr">
              <a:buNone/>
            </a:pPr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35313" r="20774" b="43963"/>
          <a:stretch/>
        </p:blipFill>
        <p:spPr bwMode="auto">
          <a:xfrm>
            <a:off x="467544" y="2492896"/>
            <a:ext cx="8136904" cy="263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– Etat d’avancement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603" y="1052736"/>
            <a:ext cx="8363272" cy="1440160"/>
          </a:xfrm>
        </p:spPr>
        <p:txBody>
          <a:bodyPr>
            <a:normAutofit/>
          </a:bodyPr>
          <a:lstStyle/>
          <a:p>
            <a:r>
              <a:rPr lang="fr-FR" sz="2000" dirty="0"/>
              <a:t>Formation initiale (ingénieurs et apprentis</a:t>
            </a:r>
            <a:r>
              <a:rPr lang="fr-FR" sz="2000" dirty="0" smtClean="0"/>
              <a:t>)</a:t>
            </a:r>
          </a:p>
          <a:p>
            <a:pPr lvl="1"/>
            <a:r>
              <a:rPr lang="fr-FR" sz="1800" dirty="0" smtClean="0"/>
              <a:t>Table des matières</a:t>
            </a:r>
          </a:p>
          <a:p>
            <a:pPr marL="0" lvl="3" indent="0">
              <a:buNone/>
            </a:pPr>
            <a:r>
              <a:rPr lang="fr-FR" sz="1600" b="1" dirty="0" smtClean="0"/>
              <a:t>     		</a:t>
            </a:r>
            <a:r>
              <a:rPr lang="fr-FR" b="1" dirty="0" smtClean="0"/>
              <a:t>Analyse de Cycle de Vie</a:t>
            </a:r>
            <a:endParaRPr lang="fr-FR" b="1" dirty="0"/>
          </a:p>
          <a:p>
            <a:endParaRPr lang="fr-FR" sz="2400" dirty="0" smtClean="0"/>
          </a:p>
          <a:p>
            <a:pPr marL="0" lvl="2" indent="0" algn="ctr">
              <a:buNone/>
            </a:pPr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30953" r="20238" b="44494"/>
          <a:stretch/>
        </p:blipFill>
        <p:spPr bwMode="auto">
          <a:xfrm>
            <a:off x="323528" y="2492896"/>
            <a:ext cx="8480790" cy="2832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Partenaire : TECHNIFUTUR</a:t>
            </a:r>
          </a:p>
          <a:p>
            <a:pPr>
              <a:spcAft>
                <a:spcPts val="0"/>
              </a:spcAft>
            </a:pPr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La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formation </a:t>
            </a:r>
            <a:r>
              <a:rPr lang="fr-FR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continue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abordera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aspects suivants :  </a:t>
            </a:r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BE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de base : sensibilisation du personnel de bureau d’étude aux enjeux liés à l’éco-conception et à l’approche «  cycle de vie » </a:t>
            </a:r>
            <a:endParaRPr lang="fr-FR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avancé : conception de produits/processus industriels en intégrant l’aspect écologique et prototypage rapide (notamment au travers d’outils de calcul et de dimensionnement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Module système environnemental : sensibiliser et former aux enjeux liés à l’implantation d’un système environnemental et notamment la problématique des effluents de la mécanique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fr-BE" sz="24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79388" y="2603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err="1" smtClean="0"/>
              <a:t>Workpackage</a:t>
            </a:r>
            <a:r>
              <a:rPr lang="fr-FR" dirty="0" smtClean="0"/>
              <a:t> 1 </a:t>
            </a:r>
            <a:r>
              <a:rPr lang="fr-FR" dirty="0" smtClean="0"/>
              <a:t>: Management de l’environnement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40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Echéancier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Rédaction </a:t>
            </a:r>
            <a:r>
              <a:rPr lang="fr-FR" dirty="0"/>
              <a:t>des cours sous format power point 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Début de rédaction: juin 2013</a:t>
            </a:r>
          </a:p>
          <a:p>
            <a:pPr lvl="2"/>
            <a:r>
              <a:rPr lang="fr-FR" dirty="0" smtClean="0"/>
              <a:t> Validation des TM avant le 3 juin 2013</a:t>
            </a:r>
          </a:p>
          <a:p>
            <a:pPr lvl="1"/>
            <a:r>
              <a:rPr lang="fr-FR" dirty="0" smtClean="0"/>
              <a:t>Version définitive: décembre </a:t>
            </a:r>
            <a:r>
              <a:rPr lang="fr-FR" dirty="0"/>
              <a:t>2013</a:t>
            </a:r>
          </a:p>
          <a:p>
            <a:pPr lvl="0"/>
            <a:r>
              <a:rPr lang="fr-FR" dirty="0"/>
              <a:t>Syllabus (livret) : </a:t>
            </a:r>
            <a:endParaRPr lang="fr-FR" dirty="0" smtClean="0"/>
          </a:p>
          <a:p>
            <a:pPr lvl="1"/>
            <a:r>
              <a:rPr lang="fr-FR" dirty="0" smtClean="0"/>
              <a:t>Début rédaction: janvier 2014</a:t>
            </a:r>
          </a:p>
          <a:p>
            <a:pPr lvl="1"/>
            <a:r>
              <a:rPr lang="fr-FR" dirty="0" smtClean="0"/>
              <a:t>Fin rédaction: décembre </a:t>
            </a:r>
            <a:r>
              <a:rPr lang="fr-FR" dirty="0"/>
              <a:t>2014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Planning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2818656" cy="41044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8985"/>
            <a:ext cx="8542336" cy="46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8592" y="5289409"/>
            <a:ext cx="8062017" cy="4001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27784" y="4806520"/>
            <a:ext cx="0" cy="10081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627784" y="5814632"/>
            <a:ext cx="96063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4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57403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Identification des besoins</a:t>
            </a:r>
          </a:p>
          <a:p>
            <a:pPr lvl="1"/>
            <a:r>
              <a:rPr lang="fr-FR" sz="2400" dirty="0" smtClean="0"/>
              <a:t>A11</a:t>
            </a:r>
            <a:r>
              <a:rPr lang="fr-FR" sz="2400" dirty="0"/>
              <a:t>: Formation initiale (ingénieurs et apprentis)</a:t>
            </a:r>
          </a:p>
          <a:p>
            <a:pPr lvl="2"/>
            <a:r>
              <a:rPr lang="fr-FR" sz="2000" dirty="0" smtClean="0"/>
              <a:t>Identification et définition de 7 modules de cours à créer (ok)</a:t>
            </a:r>
          </a:p>
          <a:p>
            <a:pPr lvl="2"/>
            <a:r>
              <a:rPr lang="fr-FR" sz="2000" dirty="0" smtClean="0"/>
              <a:t>Fiches descriptives des cours (ok)</a:t>
            </a:r>
          </a:p>
          <a:p>
            <a:pPr lvl="2"/>
            <a:r>
              <a:rPr lang="fr-FR" sz="2000" dirty="0" smtClean="0"/>
              <a:t>Tables des matières (ok)</a:t>
            </a:r>
          </a:p>
          <a:p>
            <a:pPr lvl="2"/>
            <a:r>
              <a:rPr lang="fr-FR" sz="2000" dirty="0" smtClean="0"/>
              <a:t>Supports écrits:</a:t>
            </a:r>
          </a:p>
          <a:p>
            <a:pPr lvl="3"/>
            <a:r>
              <a:rPr lang="fr-FR" sz="1600" dirty="0" smtClean="0"/>
              <a:t>Powerpoint + commentaire</a:t>
            </a:r>
          </a:p>
          <a:p>
            <a:pPr lvl="3"/>
            <a:r>
              <a:rPr lang="fr-FR" sz="1600" dirty="0" smtClean="0"/>
              <a:t>Livret</a:t>
            </a:r>
          </a:p>
          <a:p>
            <a:pPr lvl="1"/>
            <a:r>
              <a:rPr lang="fr-FR" sz="2400" dirty="0" smtClean="0"/>
              <a:t>A12: Formation des industriels</a:t>
            </a:r>
          </a:p>
          <a:p>
            <a:pPr lvl="2"/>
            <a:r>
              <a:rPr lang="fr-FR" sz="2000" dirty="0" smtClean="0"/>
              <a:t>Sensibilisation</a:t>
            </a:r>
          </a:p>
          <a:p>
            <a:pPr lvl="3"/>
            <a:r>
              <a:rPr lang="en-US" sz="1600" dirty="0" smtClean="0"/>
              <a:t>Success </a:t>
            </a:r>
            <a:r>
              <a:rPr lang="fr-FR" sz="1600" dirty="0" smtClean="0"/>
              <a:t>stories </a:t>
            </a:r>
          </a:p>
          <a:p>
            <a:pPr lvl="3"/>
            <a:r>
              <a:rPr lang="fr-FR" sz="1600" dirty="0" smtClean="0"/>
              <a:t>Modules de sensibilisation</a:t>
            </a:r>
          </a:p>
          <a:p>
            <a:pPr lvl="4"/>
            <a:r>
              <a:rPr lang="fr-FR" sz="1600" dirty="0" smtClean="0"/>
              <a:t>Module de base: sensibilisation des BE (ok)</a:t>
            </a:r>
          </a:p>
          <a:p>
            <a:pPr lvl="4"/>
            <a:r>
              <a:rPr lang="fr-FR" sz="1600" dirty="0" smtClean="0"/>
              <a:t>Module avancé</a:t>
            </a:r>
          </a:p>
          <a:p>
            <a:pPr lvl="2"/>
            <a:r>
              <a:rPr lang="fr-FR" sz="2100" dirty="0" smtClean="0"/>
              <a:t>Formation continuée</a:t>
            </a:r>
          </a:p>
          <a:p>
            <a:pPr lvl="3"/>
            <a:r>
              <a:rPr lang="fr-FR" sz="1600" dirty="0" smtClean="0"/>
              <a:t>Formations </a:t>
            </a:r>
            <a:r>
              <a:rPr lang="fr-FR" sz="1600" dirty="0"/>
              <a:t>initiales         une déclinaison </a:t>
            </a:r>
            <a:r>
              <a:rPr lang="fr-FR" sz="1600" dirty="0" smtClean="0"/>
              <a:t>suivra </a:t>
            </a:r>
            <a:r>
              <a:rPr lang="fr-FR" sz="1600" dirty="0"/>
              <a:t>pour les formations continues.</a:t>
            </a:r>
          </a:p>
          <a:p>
            <a:pPr lvl="2"/>
            <a:endParaRPr lang="fr-FR" sz="2000" dirty="0" smtClean="0"/>
          </a:p>
          <a:p>
            <a:pPr marL="1314450" lvl="3" indent="0">
              <a:buNone/>
            </a:pPr>
            <a:endParaRPr lang="fr-FR" dirty="0" smtClean="0"/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082210" y="5368129"/>
            <a:ext cx="216024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46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5740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Formation </a:t>
            </a:r>
            <a:r>
              <a:rPr lang="fr-FR" sz="2400" dirty="0" smtClean="0"/>
              <a:t>initiale et continuée: Modules </a:t>
            </a:r>
            <a:r>
              <a:rPr lang="fr-FR" sz="2400" dirty="0" smtClean="0"/>
              <a:t>proposés</a:t>
            </a:r>
            <a:endParaRPr lang="fr-FR" sz="2400" dirty="0"/>
          </a:p>
          <a:p>
            <a:pPr lvl="2"/>
            <a:endParaRPr lang="fr-FR" sz="2000" dirty="0" smtClean="0"/>
          </a:p>
          <a:p>
            <a:pPr marL="1314450" lvl="3" indent="0">
              <a:buNone/>
            </a:pPr>
            <a:endParaRPr lang="fr-FR" sz="1800" dirty="0" smtClean="0"/>
          </a:p>
          <a:p>
            <a:pPr lvl="3"/>
            <a:endParaRPr lang="fr-FR" sz="1800" dirty="0" smtClean="0"/>
          </a:p>
          <a:p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42050"/>
              </p:ext>
            </p:extLst>
          </p:nvPr>
        </p:nvGraphicFramePr>
        <p:xfrm>
          <a:off x="179512" y="1462606"/>
          <a:ext cx="8784975" cy="5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592288"/>
                <a:gridCol w="1080120"/>
                <a:gridCol w="1152128"/>
                <a:gridCol w="1080120"/>
                <a:gridCol w="1224135"/>
              </a:tblGrid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Partenaires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Intitulé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Fiche descriptive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Table des matières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Formation </a:t>
                      </a:r>
                    </a:p>
                    <a:p>
                      <a:r>
                        <a:rPr lang="fr-FR" sz="1400" b="1" dirty="0" smtClean="0"/>
                        <a:t>Initiale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Formation Continuée</a:t>
                      </a:r>
                      <a:endParaRPr lang="fr-FR" sz="1400" b="1" dirty="0"/>
                    </a:p>
                  </a:txBody>
                  <a:tcPr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CRP HT,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ENSAM,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ACV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ENSAM,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HENALLUX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Matériaux et Ecoconception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1597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ENSAM,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HENALLUX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Optimisation des flux de matière et d’énergie dans les processus de fabrication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SIRRIS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CIRTES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Développement rapide de produit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INSIC, </a:t>
                      </a:r>
                      <a:r>
                        <a:rPr lang="fr-FR" sz="1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206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Simulation couplée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ULg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INSIC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Optimisation topologique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4058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ULg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FR" sz="1400" b="1" dirty="0" smtClean="0">
                          <a:solidFill>
                            <a:srgbClr val="002060"/>
                          </a:solidFill>
                        </a:rPr>
                        <a:t>HENALLUX, ENSAM</a:t>
                      </a:r>
                      <a:endParaRPr lang="fr-F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Méthodologie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</a:rPr>
                        <a:t> de l’Ecoconception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TECHNI, </a:t>
                      </a:r>
                      <a:r>
                        <a:rPr lang="fr-FR" sz="1400" b="1" dirty="0" smtClean="0">
                          <a:solidFill>
                            <a:srgbClr val="002060"/>
                          </a:solidFill>
                        </a:rPr>
                        <a:t>HENALLUX, ENSAM, </a:t>
                      </a:r>
                      <a:r>
                        <a:rPr lang="fr-FR" sz="1400" b="1" dirty="0" err="1" smtClean="0">
                          <a:solidFill>
                            <a:srgbClr val="002060"/>
                          </a:solidFill>
                        </a:rPr>
                        <a:t>Ulg</a:t>
                      </a:r>
                      <a:endParaRPr lang="fr-FR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Management de l’environnement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5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5740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Formation </a:t>
            </a:r>
            <a:r>
              <a:rPr lang="fr-FR" sz="2400" dirty="0"/>
              <a:t>initiale (ingénieurs et apprentis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Modules proposés</a:t>
            </a:r>
            <a:endParaRPr lang="fr-FR" sz="2400" dirty="0"/>
          </a:p>
          <a:p>
            <a:pPr lvl="2"/>
            <a:endParaRPr lang="fr-FR" sz="2000" dirty="0" smtClean="0"/>
          </a:p>
          <a:p>
            <a:pPr marL="1314450" lvl="3" indent="0">
              <a:buNone/>
            </a:pPr>
            <a:endParaRPr lang="fr-FR" sz="1800" dirty="0" smtClean="0"/>
          </a:p>
          <a:p>
            <a:pPr lvl="3"/>
            <a:endParaRPr lang="fr-FR" sz="1800" dirty="0" smtClean="0"/>
          </a:p>
          <a:p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21337"/>
              </p:ext>
            </p:extLst>
          </p:nvPr>
        </p:nvGraphicFramePr>
        <p:xfrm>
          <a:off x="179512" y="1916833"/>
          <a:ext cx="8496944" cy="381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916"/>
                <a:gridCol w="3157560"/>
                <a:gridCol w="1517312"/>
                <a:gridCol w="1416156"/>
              </a:tblGrid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Partenaires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Intitulé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Fiche descriptive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Table des matières</a:t>
                      </a:r>
                      <a:endParaRPr lang="fr-FR" sz="1400" b="1" dirty="0"/>
                    </a:p>
                  </a:txBody>
                  <a:tcPr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CRP HT,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ENSAM,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ACV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ENSAM,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HENALLUX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Matériaux et Ecoconception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71429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ENSAM,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HENALLUX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</a:rPr>
                        <a:t>ULg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Optimisation des flux de matière et d’énergie dans les processus de fabrication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SIRRIS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, CIRTES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Développement rapide de produit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INSIC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Simulation couplée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5961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ULg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INSIC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Optimisation topologique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</a:p>
                    <a:p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4058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ULg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FR" sz="1400" b="1" dirty="0" smtClean="0">
                          <a:solidFill>
                            <a:srgbClr val="002060"/>
                          </a:solidFill>
                        </a:rPr>
                        <a:t>HENALLUX, ENSAM</a:t>
                      </a:r>
                      <a:endParaRPr lang="fr-F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Méthodologie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</a:rPr>
                        <a:t> de l’Ecoconception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√</a:t>
                      </a:r>
                      <a:endParaRPr lang="fr-FR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65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– 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4857403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endParaRPr lang="fr-BE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2" indent="0" algn="ctr">
              <a:buNone/>
            </a:pPr>
            <a:endParaRPr lang="fr-F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626-C436-4147-BC63-BC2AF7DD5B95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3285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868144" y="980728"/>
            <a:ext cx="3168353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000" kern="120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 smtClean="0">
                <a:solidFill>
                  <a:srgbClr val="7F7F7F">
                    <a:lumMod val="75000"/>
                  </a:srgbClr>
                </a:solidFill>
              </a:rPr>
              <a:t>Modèle de fiche de cours</a:t>
            </a:r>
          </a:p>
          <a:p>
            <a:pPr lvl="1"/>
            <a:r>
              <a:rPr lang="fr-FR" sz="1600" dirty="0" smtClean="0"/>
              <a:t>Liée </a:t>
            </a:r>
            <a:r>
              <a:rPr lang="fr-FR" sz="1600" dirty="0"/>
              <a:t>au projet &gt;&lt; institution formatrice</a:t>
            </a:r>
          </a:p>
          <a:p>
            <a:pPr lvl="1"/>
            <a:r>
              <a:rPr lang="fr-FR" sz="1600" dirty="0"/>
              <a:t>Données indicatives, fiche «personnalisable</a:t>
            </a:r>
            <a:r>
              <a:rPr lang="fr-FR" sz="1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134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6725" y="0"/>
            <a:ext cx="9216008" cy="850106"/>
          </a:xfrm>
        </p:spPr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3051" y="1918782"/>
            <a:ext cx="6135134" cy="3939381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36873" y="1057316"/>
            <a:ext cx="8978552" cy="846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000" kern="120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Formation initiale (ingénieurs et apprentis)</a:t>
            </a:r>
          </a:p>
          <a:p>
            <a:pPr lvl="1"/>
            <a:r>
              <a:rPr lang="fr-FR" sz="2300" b="1" dirty="0" smtClean="0"/>
              <a:t>Tables des matières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2"/>
                </a:solidFill>
              </a:rPr>
              <a:t>Méthodologie de l’Ecoconception</a:t>
            </a:r>
            <a:endParaRPr lang="fr-FR" sz="2600" b="1" dirty="0" smtClean="0">
              <a:solidFill>
                <a:schemeClr val="accent2"/>
              </a:solidFill>
            </a:endParaRP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" y="1933239"/>
            <a:ext cx="5691961" cy="38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6725" y="0"/>
            <a:ext cx="9216008" cy="850106"/>
          </a:xfrm>
        </p:spPr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3050" y="1918782"/>
            <a:ext cx="4766981" cy="381447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70326" y="1772817"/>
            <a:ext cx="4111376" cy="396044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36873" y="1057316"/>
            <a:ext cx="8978552" cy="846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000" kern="120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Formation initiale (ingénieurs et apprentis)</a:t>
            </a:r>
          </a:p>
          <a:p>
            <a:pPr lvl="1"/>
            <a:r>
              <a:rPr lang="fr-FR" sz="2100" b="1" dirty="0" smtClean="0"/>
              <a:t>Tables des matières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2"/>
                </a:solidFill>
              </a:rPr>
              <a:t>Méthodologie de l’Ecoconception</a:t>
            </a:r>
            <a:endParaRPr lang="fr-FR" sz="2600" b="1" dirty="0" smtClean="0">
              <a:solidFill>
                <a:schemeClr val="accent2"/>
              </a:solidFill>
            </a:endParaRP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19364"/>
            <a:ext cx="4374629" cy="24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8029"/>
            <a:ext cx="4104456" cy="12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38" y="1807096"/>
            <a:ext cx="3868745" cy="39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WP1: 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158417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Formation initiale (ingénieurs et apprentis)</a:t>
            </a:r>
          </a:p>
          <a:p>
            <a:pPr lvl="1"/>
            <a:r>
              <a:rPr lang="fr-FR" dirty="0" smtClean="0"/>
              <a:t>Tables des matières</a:t>
            </a:r>
          </a:p>
          <a:p>
            <a:pPr marL="1314450" lvl="3" indent="0">
              <a:buNone/>
            </a:pPr>
            <a:r>
              <a:rPr lang="fr-FR" sz="2400" b="1" dirty="0" smtClean="0"/>
              <a:t>Optimisation Topologique (2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master mécanique: 3CTS)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636912"/>
            <a:ext cx="8203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C24A-0877-489E-A2DB-141407C0CE2F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9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_ensam">
  <a:themeElements>
    <a:clrScheme name="Personnalisé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69447"/>
      </a:accent1>
      <a:accent2>
        <a:srgbClr val="81AA38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7F7F7F"/>
      </a:hlink>
      <a:folHlink>
        <a:srgbClr val="7F7F7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515</Words>
  <Application>Microsoft Office PowerPoint</Application>
  <PresentationFormat>Affichage à l'écran (4:3)</PresentationFormat>
  <Paragraphs>196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template ppt_ensam</vt:lpstr>
      <vt:lpstr>WP1: Etat  d’avancement</vt:lpstr>
      <vt:lpstr>WP1: Planning </vt:lpstr>
      <vt:lpstr>WP1: Etat d’avancement</vt:lpstr>
      <vt:lpstr>WP1: Etat d’avancement</vt:lpstr>
      <vt:lpstr>WP1: Etat d’avancement</vt:lpstr>
      <vt:lpstr>WP1 – Etat d’avancement</vt:lpstr>
      <vt:lpstr>WP1: Etat d’avancement</vt:lpstr>
      <vt:lpstr>WP1: Etat d’avancement</vt:lpstr>
      <vt:lpstr>WP1: Etat d’avancement</vt:lpstr>
      <vt:lpstr>WP1 – Etat d’avancement</vt:lpstr>
      <vt:lpstr>WP1 – Etat d’avancement</vt:lpstr>
      <vt:lpstr>WP1 – Etat d’avancement</vt:lpstr>
      <vt:lpstr>WP1 – Etat d’avancement</vt:lpstr>
      <vt:lpstr>Présentation PowerPoint</vt:lpstr>
      <vt:lpstr>WP1: Echéancier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nzisabira</dc:creator>
  <cp:lastModifiedBy>Pierre Duysinx</cp:lastModifiedBy>
  <cp:revision>137</cp:revision>
  <cp:lastPrinted>2013-03-25T11:08:29Z</cp:lastPrinted>
  <dcterms:created xsi:type="dcterms:W3CDTF">2013-03-17T08:04:02Z</dcterms:created>
  <dcterms:modified xsi:type="dcterms:W3CDTF">2013-05-13T11:13:05Z</dcterms:modified>
</cp:coreProperties>
</file>